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handoutMasterIdLst>
    <p:handoutMasterId r:id="rId47"/>
  </p:handoutMasterIdLst>
  <p:sldIdLst>
    <p:sldId id="256" r:id="rId2"/>
    <p:sldId id="371" r:id="rId3"/>
    <p:sldId id="314" r:id="rId4"/>
    <p:sldId id="312" r:id="rId5"/>
    <p:sldId id="325" r:id="rId6"/>
    <p:sldId id="337" r:id="rId7"/>
    <p:sldId id="319" r:id="rId8"/>
    <p:sldId id="327" r:id="rId9"/>
    <p:sldId id="328" r:id="rId10"/>
    <p:sldId id="329" r:id="rId11"/>
    <p:sldId id="334" r:id="rId12"/>
    <p:sldId id="332" r:id="rId13"/>
    <p:sldId id="331" r:id="rId14"/>
    <p:sldId id="330" r:id="rId15"/>
    <p:sldId id="333" r:id="rId16"/>
    <p:sldId id="372" r:id="rId17"/>
    <p:sldId id="354" r:id="rId18"/>
    <p:sldId id="344" r:id="rId19"/>
    <p:sldId id="373" r:id="rId20"/>
    <p:sldId id="374" r:id="rId21"/>
    <p:sldId id="375" r:id="rId22"/>
    <p:sldId id="376" r:id="rId23"/>
    <p:sldId id="377" r:id="rId24"/>
    <p:sldId id="378" r:id="rId25"/>
    <p:sldId id="379" r:id="rId26"/>
    <p:sldId id="398" r:id="rId27"/>
    <p:sldId id="380" r:id="rId28"/>
    <p:sldId id="381" r:id="rId29"/>
    <p:sldId id="382" r:id="rId30"/>
    <p:sldId id="383" r:id="rId31"/>
    <p:sldId id="384" r:id="rId32"/>
    <p:sldId id="385" r:id="rId33"/>
    <p:sldId id="386" r:id="rId34"/>
    <p:sldId id="387" r:id="rId35"/>
    <p:sldId id="388" r:id="rId36"/>
    <p:sldId id="389" r:id="rId37"/>
    <p:sldId id="390" r:id="rId38"/>
    <p:sldId id="391" r:id="rId39"/>
    <p:sldId id="392" r:id="rId40"/>
    <p:sldId id="393" r:id="rId41"/>
    <p:sldId id="394" r:id="rId42"/>
    <p:sldId id="395" r:id="rId43"/>
    <p:sldId id="396" r:id="rId44"/>
    <p:sldId id="397" r:id="rId4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0" autoAdjust="0"/>
    <p:restoredTop sz="83027" autoAdjust="0"/>
  </p:normalViewPr>
  <p:slideViewPr>
    <p:cSldViewPr>
      <p:cViewPr varScale="1">
        <p:scale>
          <a:sx n="89" d="100"/>
          <a:sy n="89" d="100"/>
        </p:scale>
        <p:origin x="-76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0.286956521739131"/>
          <c:y val="9.7222222222222265E-2"/>
          <c:w val="0.51594202898550723"/>
          <c:h val="0.82407407407407585"/>
        </c:manualLayout>
      </c:layout>
      <c:pieChart>
        <c:varyColors val="1"/>
        <c:ser>
          <c:idx val="0"/>
          <c:order val="0"/>
          <c:explosion val="1"/>
          <c:dLbls>
            <c:dLbl>
              <c:idx val="0"/>
              <c:layout>
                <c:manualLayout>
                  <c:x val="-0.20044722127125444"/>
                  <c:y val="0.17293544036162206"/>
                </c:manualLayout>
              </c:layout>
              <c:tx>
                <c:rich>
                  <a:bodyPr/>
                  <a:lstStyle/>
                  <a:p>
                    <a:pPr>
                      <a:defRPr sz="2400">
                        <a:solidFill>
                          <a:schemeClr val="bg1"/>
                        </a:solidFill>
                      </a:defRPr>
                    </a:pPr>
                    <a:r>
                      <a:rPr lang="en-US" sz="2400" dirty="0">
                        <a:solidFill>
                          <a:schemeClr val="bg1"/>
                        </a:solidFill>
                      </a:rPr>
                      <a:t>General </a:t>
                    </a:r>
                    <a:r>
                      <a:rPr lang="en-US" sz="2400" dirty="0" smtClean="0">
                        <a:solidFill>
                          <a:schemeClr val="bg1"/>
                        </a:solidFill>
                      </a:rPr>
                      <a:t>Information</a:t>
                    </a:r>
                    <a:r>
                      <a:rPr lang="en-US" sz="2400" baseline="0" dirty="0" smtClean="0">
                        <a:solidFill>
                          <a:schemeClr val="bg1"/>
                        </a:solidFill>
                      </a:rPr>
                      <a:t> </a:t>
                    </a:r>
                    <a:r>
                      <a:rPr lang="en-US" sz="2400" dirty="0">
                        <a:solidFill>
                          <a:schemeClr val="bg1"/>
                        </a:solidFill>
                      </a:rPr>
                      <a:t>
30%</a:t>
                    </a:r>
                  </a:p>
                </c:rich>
              </c:tx>
              <c:spPr/>
              <c:showCatName val="1"/>
              <c:showPercent val="1"/>
            </c:dLbl>
            <c:dLbl>
              <c:idx val="1"/>
              <c:layout>
                <c:manualLayout>
                  <c:x val="3.9300696108638643E-2"/>
                  <c:y val="-0.13166940069991251"/>
                </c:manualLayout>
              </c:layout>
              <c:tx>
                <c:rich>
                  <a:bodyPr/>
                  <a:lstStyle/>
                  <a:p>
                    <a:r>
                      <a:rPr lang="en-US" sz="2400" dirty="0" smtClean="0"/>
                      <a:t>Refuse</a:t>
                    </a:r>
                    <a:r>
                      <a:rPr lang="en-US" sz="2400" baseline="0" dirty="0" smtClean="0"/>
                      <a:t> &amp; </a:t>
                    </a:r>
                    <a:r>
                      <a:rPr lang="en-US" sz="2400" dirty="0" smtClean="0"/>
                      <a:t>Recycling</a:t>
                    </a:r>
                    <a:r>
                      <a:rPr lang="en-US" sz="2400" dirty="0"/>
                      <a:t>
42%</a:t>
                    </a:r>
                  </a:p>
                </c:rich>
              </c:tx>
              <c:showCatName val="1"/>
              <c:showPercent val="1"/>
            </c:dLbl>
            <c:dLbl>
              <c:idx val="2"/>
              <c:layout>
                <c:manualLayout>
                  <c:x val="0.14801483510213456"/>
                  <c:y val="7.3507400116652119E-2"/>
                </c:manualLayout>
              </c:layout>
              <c:tx>
                <c:rich>
                  <a:bodyPr/>
                  <a:lstStyle/>
                  <a:p>
                    <a:pPr>
                      <a:defRPr sz="2300">
                        <a:solidFill>
                          <a:schemeClr val="bg1"/>
                        </a:solidFill>
                      </a:defRPr>
                    </a:pPr>
                    <a:r>
                      <a:rPr lang="en-US" sz="2300" dirty="0" smtClean="0">
                        <a:solidFill>
                          <a:schemeClr val="bg1"/>
                        </a:solidFill>
                      </a:rPr>
                      <a:t>Billing</a:t>
                    </a:r>
                    <a:r>
                      <a:rPr lang="en-US" sz="2300" baseline="0" dirty="0" smtClean="0">
                        <a:solidFill>
                          <a:schemeClr val="bg1"/>
                        </a:solidFill>
                      </a:rPr>
                      <a:t> &amp; </a:t>
                    </a:r>
                  </a:p>
                  <a:p>
                    <a:pPr>
                      <a:defRPr sz="2300">
                        <a:solidFill>
                          <a:schemeClr val="bg1"/>
                        </a:solidFill>
                      </a:defRPr>
                    </a:pPr>
                    <a:r>
                      <a:rPr lang="en-US" sz="2300" dirty="0" smtClean="0">
                        <a:solidFill>
                          <a:schemeClr val="bg1"/>
                        </a:solidFill>
                      </a:rPr>
                      <a:t>Licensing </a:t>
                    </a:r>
                    <a:r>
                      <a:rPr lang="en-US" sz="2300" dirty="0">
                        <a:solidFill>
                          <a:schemeClr val="bg1"/>
                        </a:solidFill>
                      </a:rPr>
                      <a:t>
14%</a:t>
                    </a:r>
                  </a:p>
                </c:rich>
              </c:tx>
              <c:spPr/>
              <c:showCatName val="1"/>
              <c:showPercent val="1"/>
            </c:dLbl>
            <c:dLbl>
              <c:idx val="3"/>
              <c:layout>
                <c:manualLayout>
                  <c:x val="-0.16725915782266401"/>
                  <c:y val="0.22837470836978682"/>
                </c:manualLayout>
              </c:layout>
              <c:spPr/>
              <c:txPr>
                <a:bodyPr/>
                <a:lstStyle/>
                <a:p>
                  <a:pPr>
                    <a:defRPr sz="1800">
                      <a:solidFill>
                        <a:srgbClr val="002060"/>
                      </a:solidFill>
                    </a:defRPr>
                  </a:pPr>
                  <a:endParaRPr lang="en-US"/>
                </a:p>
              </c:txPr>
              <c:showCatName val="1"/>
              <c:showPercent val="1"/>
            </c:dLbl>
            <c:dLbl>
              <c:idx val="4"/>
              <c:layout>
                <c:manualLayout>
                  <c:x val="-0.23686830993951838"/>
                  <c:y val="0.12494130941965589"/>
                </c:manualLayout>
              </c:layout>
              <c:tx>
                <c:rich>
                  <a:bodyPr/>
                  <a:lstStyle/>
                  <a:p>
                    <a:pPr>
                      <a:defRPr sz="1600">
                        <a:solidFill>
                          <a:srgbClr val="002060"/>
                        </a:solidFill>
                      </a:defRPr>
                    </a:pPr>
                    <a:r>
                      <a:rPr lang="en-US" sz="1800" dirty="0"/>
                      <a:t>Traffic &amp; Transportation
4%</a:t>
                    </a:r>
                  </a:p>
                </c:rich>
              </c:tx>
              <c:spPr/>
              <c:showCatName val="1"/>
              <c:showPercent val="1"/>
            </c:dLbl>
            <c:dLbl>
              <c:idx val="5"/>
              <c:layout>
                <c:manualLayout>
                  <c:x val="-0.14068230058199294"/>
                  <c:y val="0"/>
                </c:manualLayout>
              </c:layout>
              <c:spPr/>
              <c:txPr>
                <a:bodyPr/>
                <a:lstStyle/>
                <a:p>
                  <a:pPr>
                    <a:defRPr sz="1800">
                      <a:solidFill>
                        <a:srgbClr val="002060"/>
                      </a:solidFill>
                    </a:defRPr>
                  </a:pPr>
                  <a:endParaRPr lang="en-US"/>
                </a:p>
              </c:txPr>
              <c:showCatName val="1"/>
              <c:showPercent val="1"/>
            </c:dLbl>
            <c:dLbl>
              <c:idx val="6"/>
              <c:spPr/>
              <c:txPr>
                <a:bodyPr/>
                <a:lstStyle/>
                <a:p>
                  <a:pPr>
                    <a:defRPr sz="1800">
                      <a:solidFill>
                        <a:srgbClr val="002060"/>
                      </a:solidFill>
                    </a:defRPr>
                  </a:pPr>
                  <a:endParaRPr lang="en-US"/>
                </a:p>
              </c:txPr>
            </c:dLbl>
            <c:txPr>
              <a:bodyPr/>
              <a:lstStyle/>
              <a:p>
                <a:pPr>
                  <a:defRPr sz="1600">
                    <a:solidFill>
                      <a:schemeClr val="bg1"/>
                    </a:solidFill>
                  </a:defRPr>
                </a:pPr>
                <a:endParaRPr lang="en-US"/>
              </a:p>
            </c:txPr>
            <c:showCatName val="1"/>
            <c:showPercent val="1"/>
            <c:showLeaderLines val="1"/>
          </c:dLbls>
          <c:cat>
            <c:strRef>
              <c:f>Sheet1!$A$1:$A$7</c:f>
              <c:strCache>
                <c:ptCount val="7"/>
                <c:pt idx="0">
                  <c:v>General Info/Payment</c:v>
                </c:pt>
                <c:pt idx="1">
                  <c:v>Refuse/Recycling</c:v>
                </c:pt>
                <c:pt idx="2">
                  <c:v>Billing/Licensing Complaints</c:v>
                </c:pt>
                <c:pt idx="3">
                  <c:v>Streets/Sidewalks</c:v>
                </c:pt>
                <c:pt idx="4">
                  <c:v>Traffic &amp; Transportation</c:v>
                </c:pt>
                <c:pt idx="5">
                  <c:v>Environmental Services</c:v>
                </c:pt>
                <c:pt idx="6">
                  <c:v>Other</c:v>
                </c:pt>
              </c:strCache>
            </c:strRef>
          </c:cat>
          <c:val>
            <c:numRef>
              <c:f>Sheet1!$B$1:$B$7</c:f>
              <c:numCache>
                <c:formatCode>General</c:formatCode>
                <c:ptCount val="7"/>
                <c:pt idx="0">
                  <c:v>30</c:v>
                </c:pt>
                <c:pt idx="1">
                  <c:v>42</c:v>
                </c:pt>
                <c:pt idx="2">
                  <c:v>14</c:v>
                </c:pt>
                <c:pt idx="3">
                  <c:v>5</c:v>
                </c:pt>
                <c:pt idx="4">
                  <c:v>4</c:v>
                </c:pt>
                <c:pt idx="5">
                  <c:v>2</c:v>
                </c:pt>
                <c:pt idx="6">
                  <c:v>3</c:v>
                </c:pt>
              </c:numCache>
            </c:numRef>
          </c:val>
        </c:ser>
        <c:dLbls>
          <c:showCatName val="1"/>
          <c:showPercent val="1"/>
        </c:dLbls>
        <c:firstSliceAng val="0"/>
      </c:pieChart>
    </c:plotArea>
    <c:plotVisOnly val="1"/>
  </c:chart>
  <c:externalData r:id="rId1"/>
</c:chartSpace>
</file>

<file path=ppt/diagrams/colors1.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050CA3-81E4-4DC4-A2FA-A41815A9B056}" type="doc">
      <dgm:prSet loTypeId="urn:microsoft.com/office/officeart/2005/8/layout/hProcess9" loCatId="process" qsTypeId="urn:microsoft.com/office/officeart/2005/8/quickstyle/simple1" qsCatId="simple" csTypeId="urn:microsoft.com/office/officeart/2005/8/colors/colorful1#4" csCatId="colorful" phldr="1"/>
      <dgm:spPr/>
    </dgm:pt>
    <dgm:pt modelId="{05366EE2-9316-4F6E-8859-B002F7A02CC3}">
      <dgm:prSet phldrT="[Text]" custT="1"/>
      <dgm:spPr/>
      <dgm:t>
        <a:bodyPr/>
        <a:lstStyle/>
        <a:p>
          <a:r>
            <a:rPr lang="en-US" sz="1400" b="1" dirty="0" smtClean="0">
              <a:latin typeface="+mn-lt"/>
            </a:rPr>
            <a:t>Business </a:t>
          </a:r>
        </a:p>
        <a:p>
          <a:r>
            <a:rPr lang="en-US" sz="1400" b="1" dirty="0" smtClean="0">
              <a:latin typeface="+mn-lt"/>
            </a:rPr>
            <a:t>Analysis</a:t>
          </a:r>
          <a:endParaRPr lang="en-US" sz="1400" b="1" dirty="0">
            <a:latin typeface="+mn-lt"/>
          </a:endParaRPr>
        </a:p>
      </dgm:t>
    </dgm:pt>
    <dgm:pt modelId="{3C808F23-3673-4686-9786-5733BD4079CE}" type="parTrans" cxnId="{99FF93DC-9025-4263-978C-9323E8A24091}">
      <dgm:prSet/>
      <dgm:spPr/>
      <dgm:t>
        <a:bodyPr/>
        <a:lstStyle/>
        <a:p>
          <a:endParaRPr lang="en-US" sz="3200"/>
        </a:p>
      </dgm:t>
    </dgm:pt>
    <dgm:pt modelId="{1F3AC413-87D1-4C6E-BF09-7188A03717C6}" type="sibTrans" cxnId="{99FF93DC-9025-4263-978C-9323E8A24091}">
      <dgm:prSet/>
      <dgm:spPr/>
      <dgm:t>
        <a:bodyPr/>
        <a:lstStyle/>
        <a:p>
          <a:endParaRPr lang="en-US" sz="3200"/>
        </a:p>
      </dgm:t>
    </dgm:pt>
    <dgm:pt modelId="{34BFF13D-1F42-469D-A4C9-2E13DCF0EC92}">
      <dgm:prSet phldrT="[Text]" custT="1"/>
      <dgm:spPr/>
      <dgm:t>
        <a:bodyPr/>
        <a:lstStyle/>
        <a:p>
          <a:r>
            <a:rPr lang="en-US" sz="1400" b="1" dirty="0" smtClean="0">
              <a:latin typeface="+mn-lt"/>
            </a:rPr>
            <a:t>Metadata</a:t>
          </a:r>
          <a:br>
            <a:rPr lang="en-US" sz="1400" b="1" dirty="0" smtClean="0">
              <a:latin typeface="+mn-lt"/>
            </a:rPr>
          </a:br>
          <a:r>
            <a:rPr lang="en-US" sz="1400" b="1" dirty="0" smtClean="0">
              <a:latin typeface="+mn-lt"/>
            </a:rPr>
            <a:t>&amp; </a:t>
          </a:r>
          <a:br>
            <a:rPr lang="en-US" sz="1400" b="1" dirty="0" smtClean="0">
              <a:latin typeface="+mn-lt"/>
            </a:rPr>
          </a:br>
          <a:r>
            <a:rPr lang="en-US" sz="1400" b="1" dirty="0" smtClean="0">
              <a:latin typeface="+mn-lt"/>
            </a:rPr>
            <a:t>Documentation</a:t>
          </a:r>
          <a:endParaRPr lang="en-US" sz="1400" b="1" dirty="0">
            <a:latin typeface="+mn-lt"/>
          </a:endParaRPr>
        </a:p>
      </dgm:t>
    </dgm:pt>
    <dgm:pt modelId="{6E6249FF-DA2D-4AE8-B355-2087D9DF95BE}" type="parTrans" cxnId="{7DEFF976-B8A6-45D7-9A19-8806F48FF50B}">
      <dgm:prSet/>
      <dgm:spPr/>
      <dgm:t>
        <a:bodyPr/>
        <a:lstStyle/>
        <a:p>
          <a:endParaRPr lang="en-US" sz="3200"/>
        </a:p>
      </dgm:t>
    </dgm:pt>
    <dgm:pt modelId="{5C0F9E69-1C2C-497F-9374-13AE05F5F230}" type="sibTrans" cxnId="{7DEFF976-B8A6-45D7-9A19-8806F48FF50B}">
      <dgm:prSet/>
      <dgm:spPr/>
      <dgm:t>
        <a:bodyPr/>
        <a:lstStyle/>
        <a:p>
          <a:endParaRPr lang="en-US" sz="3200"/>
        </a:p>
      </dgm:t>
    </dgm:pt>
    <dgm:pt modelId="{B60F0D02-72B2-4A30-BEF3-C66970EB6344}">
      <dgm:prSet phldrT="[Text]" custT="1"/>
      <dgm:spPr/>
      <dgm:t>
        <a:bodyPr/>
        <a:lstStyle/>
        <a:p>
          <a:r>
            <a:rPr lang="en-US" sz="1400" b="1" dirty="0" smtClean="0">
              <a:latin typeface="+mn-lt"/>
            </a:rPr>
            <a:t>Data Modeling &amp; SQL Development</a:t>
          </a:r>
          <a:endParaRPr lang="en-US" sz="1400" b="1" dirty="0">
            <a:latin typeface="+mn-lt"/>
          </a:endParaRPr>
        </a:p>
      </dgm:t>
    </dgm:pt>
    <dgm:pt modelId="{BF958FFE-68DA-4B9F-86BE-A676D956C2BB}" type="parTrans" cxnId="{74C93EBF-9804-4418-BD17-FD6D7DF38EE4}">
      <dgm:prSet/>
      <dgm:spPr/>
      <dgm:t>
        <a:bodyPr/>
        <a:lstStyle/>
        <a:p>
          <a:endParaRPr lang="en-US" sz="3200"/>
        </a:p>
      </dgm:t>
    </dgm:pt>
    <dgm:pt modelId="{C6CD7787-C53A-4CE1-8A69-D39618240FAB}" type="sibTrans" cxnId="{74C93EBF-9804-4418-BD17-FD6D7DF38EE4}">
      <dgm:prSet/>
      <dgm:spPr/>
      <dgm:t>
        <a:bodyPr/>
        <a:lstStyle/>
        <a:p>
          <a:endParaRPr lang="en-US" sz="3200"/>
        </a:p>
      </dgm:t>
    </dgm:pt>
    <dgm:pt modelId="{823A717E-6750-4095-8C6A-1DEF5AF0F4C9}">
      <dgm:prSet phldrT="[Text]" custT="1"/>
      <dgm:spPr/>
      <dgm:t>
        <a:bodyPr/>
        <a:lstStyle/>
        <a:p>
          <a:r>
            <a:rPr lang="en-US" sz="1400" b="1" dirty="0" smtClean="0">
              <a:latin typeface="+mn-lt"/>
            </a:rPr>
            <a:t>Quality Assurance </a:t>
          </a:r>
          <a:br>
            <a:rPr lang="en-US" sz="1400" b="1" dirty="0" smtClean="0">
              <a:latin typeface="+mn-lt"/>
            </a:rPr>
          </a:br>
          <a:r>
            <a:rPr lang="en-US" sz="1400" b="1" dirty="0" smtClean="0">
              <a:latin typeface="+mn-lt"/>
            </a:rPr>
            <a:t>&amp; </a:t>
          </a:r>
          <a:br>
            <a:rPr lang="en-US" sz="1400" b="1" dirty="0" smtClean="0">
              <a:latin typeface="+mn-lt"/>
            </a:rPr>
          </a:br>
          <a:r>
            <a:rPr lang="en-US" sz="1400" b="1" dirty="0" smtClean="0">
              <a:latin typeface="+mn-lt"/>
            </a:rPr>
            <a:t>Control</a:t>
          </a:r>
          <a:endParaRPr lang="en-US" sz="1400" b="1" dirty="0">
            <a:latin typeface="+mn-lt"/>
          </a:endParaRPr>
        </a:p>
      </dgm:t>
    </dgm:pt>
    <dgm:pt modelId="{F0F5572C-D3EB-43E2-92DD-3578F66E1698}" type="parTrans" cxnId="{7892991F-09DD-4E04-B52D-661C508CAF7E}">
      <dgm:prSet/>
      <dgm:spPr/>
      <dgm:t>
        <a:bodyPr/>
        <a:lstStyle/>
        <a:p>
          <a:endParaRPr lang="en-US" sz="3200"/>
        </a:p>
      </dgm:t>
    </dgm:pt>
    <dgm:pt modelId="{31D53181-1B74-4A94-A046-257289581820}" type="sibTrans" cxnId="{7892991F-09DD-4E04-B52D-661C508CAF7E}">
      <dgm:prSet/>
      <dgm:spPr/>
      <dgm:t>
        <a:bodyPr/>
        <a:lstStyle/>
        <a:p>
          <a:endParaRPr lang="en-US" sz="3200"/>
        </a:p>
      </dgm:t>
    </dgm:pt>
    <dgm:pt modelId="{AB914240-80DC-40A6-B652-645BF70165CD}">
      <dgm:prSet phldrT="[Text]" custT="1"/>
      <dgm:spPr/>
      <dgm:t>
        <a:bodyPr/>
        <a:lstStyle/>
        <a:p>
          <a:r>
            <a:rPr lang="en-US" sz="1400" b="1" dirty="0" smtClean="0">
              <a:latin typeface="+mn-lt"/>
            </a:rPr>
            <a:t>ETL </a:t>
          </a:r>
        </a:p>
        <a:p>
          <a:r>
            <a:rPr lang="en-US" sz="1400" b="1" dirty="0" smtClean="0">
              <a:latin typeface="+mn-lt"/>
            </a:rPr>
            <a:t>Deployment</a:t>
          </a:r>
          <a:endParaRPr lang="en-US" sz="1400" b="1" dirty="0">
            <a:latin typeface="+mn-lt"/>
          </a:endParaRPr>
        </a:p>
      </dgm:t>
    </dgm:pt>
    <dgm:pt modelId="{00C5D64B-4910-4B58-820A-C8AC3CED5A15}" type="parTrans" cxnId="{9D6D8EB7-46DF-43CC-86E5-7077FD115971}">
      <dgm:prSet/>
      <dgm:spPr/>
      <dgm:t>
        <a:bodyPr/>
        <a:lstStyle/>
        <a:p>
          <a:endParaRPr lang="en-US" sz="3200"/>
        </a:p>
      </dgm:t>
    </dgm:pt>
    <dgm:pt modelId="{2A0C94F4-9072-487E-AD29-31AD59E402A7}" type="sibTrans" cxnId="{9D6D8EB7-46DF-43CC-86E5-7077FD115971}">
      <dgm:prSet/>
      <dgm:spPr/>
      <dgm:t>
        <a:bodyPr/>
        <a:lstStyle/>
        <a:p>
          <a:endParaRPr lang="en-US" sz="3200"/>
        </a:p>
      </dgm:t>
    </dgm:pt>
    <dgm:pt modelId="{752E5E2C-4833-49DF-9517-58E7469454CA}" type="pres">
      <dgm:prSet presAssocID="{C0050CA3-81E4-4DC4-A2FA-A41815A9B056}" presName="CompostProcess" presStyleCnt="0">
        <dgm:presLayoutVars>
          <dgm:dir/>
          <dgm:resizeHandles val="exact"/>
        </dgm:presLayoutVars>
      </dgm:prSet>
      <dgm:spPr/>
    </dgm:pt>
    <dgm:pt modelId="{5FBAD5C8-4A49-4052-BCFE-54BA1F3A0F40}" type="pres">
      <dgm:prSet presAssocID="{C0050CA3-81E4-4DC4-A2FA-A41815A9B056}" presName="arrow" presStyleLbl="bgShp" presStyleIdx="0" presStyleCnt="1" custLinFactNeighborX="-155" custLinFactNeighborY="-6870"/>
      <dgm:spPr/>
    </dgm:pt>
    <dgm:pt modelId="{2F6D5321-9F0A-4746-B9F4-57C50BB6928C}" type="pres">
      <dgm:prSet presAssocID="{C0050CA3-81E4-4DC4-A2FA-A41815A9B056}" presName="linearProcess" presStyleCnt="0"/>
      <dgm:spPr/>
    </dgm:pt>
    <dgm:pt modelId="{0779AFDD-4429-4858-A4D6-EC48CC171143}" type="pres">
      <dgm:prSet presAssocID="{05366EE2-9316-4F6E-8859-B002F7A02CC3}" presName="textNode" presStyleLbl="node1" presStyleIdx="0" presStyleCnt="5">
        <dgm:presLayoutVars>
          <dgm:bulletEnabled val="1"/>
        </dgm:presLayoutVars>
      </dgm:prSet>
      <dgm:spPr/>
      <dgm:t>
        <a:bodyPr/>
        <a:lstStyle/>
        <a:p>
          <a:endParaRPr lang="en-US"/>
        </a:p>
      </dgm:t>
    </dgm:pt>
    <dgm:pt modelId="{BABC5B38-3C03-4EC0-83EB-7D39CD90BE24}" type="pres">
      <dgm:prSet presAssocID="{1F3AC413-87D1-4C6E-BF09-7188A03717C6}" presName="sibTrans" presStyleCnt="0"/>
      <dgm:spPr/>
    </dgm:pt>
    <dgm:pt modelId="{04427FE8-CA21-4497-B876-026E8EF05081}" type="pres">
      <dgm:prSet presAssocID="{34BFF13D-1F42-469D-A4C9-2E13DCF0EC92}" presName="textNode" presStyleLbl="node1" presStyleIdx="1" presStyleCnt="5">
        <dgm:presLayoutVars>
          <dgm:bulletEnabled val="1"/>
        </dgm:presLayoutVars>
      </dgm:prSet>
      <dgm:spPr/>
      <dgm:t>
        <a:bodyPr/>
        <a:lstStyle/>
        <a:p>
          <a:endParaRPr lang="en-US"/>
        </a:p>
      </dgm:t>
    </dgm:pt>
    <dgm:pt modelId="{059E681A-A403-440E-AE75-7F671BB76324}" type="pres">
      <dgm:prSet presAssocID="{5C0F9E69-1C2C-497F-9374-13AE05F5F230}" presName="sibTrans" presStyleCnt="0"/>
      <dgm:spPr/>
    </dgm:pt>
    <dgm:pt modelId="{902AAD82-8C27-4260-897B-F8691A8E5EB7}" type="pres">
      <dgm:prSet presAssocID="{B60F0D02-72B2-4A30-BEF3-C66970EB6344}" presName="textNode" presStyleLbl="node1" presStyleIdx="2" presStyleCnt="5">
        <dgm:presLayoutVars>
          <dgm:bulletEnabled val="1"/>
        </dgm:presLayoutVars>
      </dgm:prSet>
      <dgm:spPr/>
      <dgm:t>
        <a:bodyPr/>
        <a:lstStyle/>
        <a:p>
          <a:endParaRPr lang="en-US"/>
        </a:p>
      </dgm:t>
    </dgm:pt>
    <dgm:pt modelId="{5E2EBB4C-16AF-4447-AEAD-28521F522F88}" type="pres">
      <dgm:prSet presAssocID="{C6CD7787-C53A-4CE1-8A69-D39618240FAB}" presName="sibTrans" presStyleCnt="0"/>
      <dgm:spPr/>
    </dgm:pt>
    <dgm:pt modelId="{B939EFE0-1486-4EB3-A775-8DAF6EE6CCF0}" type="pres">
      <dgm:prSet presAssocID="{823A717E-6750-4095-8C6A-1DEF5AF0F4C9}" presName="textNode" presStyleLbl="node1" presStyleIdx="3" presStyleCnt="5">
        <dgm:presLayoutVars>
          <dgm:bulletEnabled val="1"/>
        </dgm:presLayoutVars>
      </dgm:prSet>
      <dgm:spPr/>
      <dgm:t>
        <a:bodyPr/>
        <a:lstStyle/>
        <a:p>
          <a:endParaRPr lang="en-US"/>
        </a:p>
      </dgm:t>
    </dgm:pt>
    <dgm:pt modelId="{8939B739-7B3D-4FF3-BB64-55780DAC932A}" type="pres">
      <dgm:prSet presAssocID="{31D53181-1B74-4A94-A046-257289581820}" presName="sibTrans" presStyleCnt="0"/>
      <dgm:spPr/>
    </dgm:pt>
    <dgm:pt modelId="{C29BC7BF-C94D-45CD-811C-AA8D6AA48DB8}" type="pres">
      <dgm:prSet presAssocID="{AB914240-80DC-40A6-B652-645BF70165CD}" presName="textNode" presStyleLbl="node1" presStyleIdx="4" presStyleCnt="5">
        <dgm:presLayoutVars>
          <dgm:bulletEnabled val="1"/>
        </dgm:presLayoutVars>
      </dgm:prSet>
      <dgm:spPr/>
      <dgm:t>
        <a:bodyPr/>
        <a:lstStyle/>
        <a:p>
          <a:endParaRPr lang="en-US"/>
        </a:p>
      </dgm:t>
    </dgm:pt>
  </dgm:ptLst>
  <dgm:cxnLst>
    <dgm:cxn modelId="{7CE29CB0-481B-4466-B2B1-3348F2B57A9E}" type="presOf" srcId="{AB914240-80DC-40A6-B652-645BF70165CD}" destId="{C29BC7BF-C94D-45CD-811C-AA8D6AA48DB8}" srcOrd="0" destOrd="0" presId="urn:microsoft.com/office/officeart/2005/8/layout/hProcess9"/>
    <dgm:cxn modelId="{99FF93DC-9025-4263-978C-9323E8A24091}" srcId="{C0050CA3-81E4-4DC4-A2FA-A41815A9B056}" destId="{05366EE2-9316-4F6E-8859-B002F7A02CC3}" srcOrd="0" destOrd="0" parTransId="{3C808F23-3673-4686-9786-5733BD4079CE}" sibTransId="{1F3AC413-87D1-4C6E-BF09-7188A03717C6}"/>
    <dgm:cxn modelId="{74C93EBF-9804-4418-BD17-FD6D7DF38EE4}" srcId="{C0050CA3-81E4-4DC4-A2FA-A41815A9B056}" destId="{B60F0D02-72B2-4A30-BEF3-C66970EB6344}" srcOrd="2" destOrd="0" parTransId="{BF958FFE-68DA-4B9F-86BE-A676D956C2BB}" sibTransId="{C6CD7787-C53A-4CE1-8A69-D39618240FAB}"/>
    <dgm:cxn modelId="{4B23A0B0-4B73-4301-B29A-B7ED72C605E3}" type="presOf" srcId="{C0050CA3-81E4-4DC4-A2FA-A41815A9B056}" destId="{752E5E2C-4833-49DF-9517-58E7469454CA}" srcOrd="0" destOrd="0" presId="urn:microsoft.com/office/officeart/2005/8/layout/hProcess9"/>
    <dgm:cxn modelId="{7892991F-09DD-4E04-B52D-661C508CAF7E}" srcId="{C0050CA3-81E4-4DC4-A2FA-A41815A9B056}" destId="{823A717E-6750-4095-8C6A-1DEF5AF0F4C9}" srcOrd="3" destOrd="0" parTransId="{F0F5572C-D3EB-43E2-92DD-3578F66E1698}" sibTransId="{31D53181-1B74-4A94-A046-257289581820}"/>
    <dgm:cxn modelId="{09C4B6A8-142B-46ED-9847-86D45098A471}" type="presOf" srcId="{823A717E-6750-4095-8C6A-1DEF5AF0F4C9}" destId="{B939EFE0-1486-4EB3-A775-8DAF6EE6CCF0}" srcOrd="0" destOrd="0" presId="urn:microsoft.com/office/officeart/2005/8/layout/hProcess9"/>
    <dgm:cxn modelId="{EB0268EA-FEB5-42B7-9720-6D7BFE8925C6}" type="presOf" srcId="{B60F0D02-72B2-4A30-BEF3-C66970EB6344}" destId="{902AAD82-8C27-4260-897B-F8691A8E5EB7}" srcOrd="0" destOrd="0" presId="urn:microsoft.com/office/officeart/2005/8/layout/hProcess9"/>
    <dgm:cxn modelId="{9D6D8EB7-46DF-43CC-86E5-7077FD115971}" srcId="{C0050CA3-81E4-4DC4-A2FA-A41815A9B056}" destId="{AB914240-80DC-40A6-B652-645BF70165CD}" srcOrd="4" destOrd="0" parTransId="{00C5D64B-4910-4B58-820A-C8AC3CED5A15}" sibTransId="{2A0C94F4-9072-487E-AD29-31AD59E402A7}"/>
    <dgm:cxn modelId="{15FB2E14-B4B1-4D21-8541-E86A864D452E}" type="presOf" srcId="{34BFF13D-1F42-469D-A4C9-2E13DCF0EC92}" destId="{04427FE8-CA21-4497-B876-026E8EF05081}" srcOrd="0" destOrd="0" presId="urn:microsoft.com/office/officeart/2005/8/layout/hProcess9"/>
    <dgm:cxn modelId="{7DEFF976-B8A6-45D7-9A19-8806F48FF50B}" srcId="{C0050CA3-81E4-4DC4-A2FA-A41815A9B056}" destId="{34BFF13D-1F42-469D-A4C9-2E13DCF0EC92}" srcOrd="1" destOrd="0" parTransId="{6E6249FF-DA2D-4AE8-B355-2087D9DF95BE}" sibTransId="{5C0F9E69-1C2C-497F-9374-13AE05F5F230}"/>
    <dgm:cxn modelId="{222F9434-6C18-4A92-9ACA-DFA819955D15}" type="presOf" srcId="{05366EE2-9316-4F6E-8859-B002F7A02CC3}" destId="{0779AFDD-4429-4858-A4D6-EC48CC171143}" srcOrd="0" destOrd="0" presId="urn:microsoft.com/office/officeart/2005/8/layout/hProcess9"/>
    <dgm:cxn modelId="{6C314840-B142-4FB5-961C-AD2183CCFB88}" type="presParOf" srcId="{752E5E2C-4833-49DF-9517-58E7469454CA}" destId="{5FBAD5C8-4A49-4052-BCFE-54BA1F3A0F40}" srcOrd="0" destOrd="0" presId="urn:microsoft.com/office/officeart/2005/8/layout/hProcess9"/>
    <dgm:cxn modelId="{EFA93A11-D94D-4FD1-BBD6-263151CBA066}" type="presParOf" srcId="{752E5E2C-4833-49DF-9517-58E7469454CA}" destId="{2F6D5321-9F0A-4746-B9F4-57C50BB6928C}" srcOrd="1" destOrd="0" presId="urn:microsoft.com/office/officeart/2005/8/layout/hProcess9"/>
    <dgm:cxn modelId="{035F0C41-F77C-467D-BB60-4BE277F845E8}" type="presParOf" srcId="{2F6D5321-9F0A-4746-B9F4-57C50BB6928C}" destId="{0779AFDD-4429-4858-A4D6-EC48CC171143}" srcOrd="0" destOrd="0" presId="urn:microsoft.com/office/officeart/2005/8/layout/hProcess9"/>
    <dgm:cxn modelId="{DD47A868-E211-4AA4-B3A8-60F3267EA35E}" type="presParOf" srcId="{2F6D5321-9F0A-4746-B9F4-57C50BB6928C}" destId="{BABC5B38-3C03-4EC0-83EB-7D39CD90BE24}" srcOrd="1" destOrd="0" presId="urn:microsoft.com/office/officeart/2005/8/layout/hProcess9"/>
    <dgm:cxn modelId="{72B6F524-F5E2-4F2C-B1F2-ABEF5A98F039}" type="presParOf" srcId="{2F6D5321-9F0A-4746-B9F4-57C50BB6928C}" destId="{04427FE8-CA21-4497-B876-026E8EF05081}" srcOrd="2" destOrd="0" presId="urn:microsoft.com/office/officeart/2005/8/layout/hProcess9"/>
    <dgm:cxn modelId="{CB4AE889-A62F-4745-AB15-E74430658486}" type="presParOf" srcId="{2F6D5321-9F0A-4746-B9F4-57C50BB6928C}" destId="{059E681A-A403-440E-AE75-7F671BB76324}" srcOrd="3" destOrd="0" presId="urn:microsoft.com/office/officeart/2005/8/layout/hProcess9"/>
    <dgm:cxn modelId="{0A656D93-A2C4-45CE-9F5A-8CCF0874887E}" type="presParOf" srcId="{2F6D5321-9F0A-4746-B9F4-57C50BB6928C}" destId="{902AAD82-8C27-4260-897B-F8691A8E5EB7}" srcOrd="4" destOrd="0" presId="urn:microsoft.com/office/officeart/2005/8/layout/hProcess9"/>
    <dgm:cxn modelId="{749BD582-113A-4074-8797-F4042D20FBC0}" type="presParOf" srcId="{2F6D5321-9F0A-4746-B9F4-57C50BB6928C}" destId="{5E2EBB4C-16AF-4447-AEAD-28521F522F88}" srcOrd="5" destOrd="0" presId="urn:microsoft.com/office/officeart/2005/8/layout/hProcess9"/>
    <dgm:cxn modelId="{14908F2A-BDB5-4E8A-9727-596BF1D9CB86}" type="presParOf" srcId="{2F6D5321-9F0A-4746-B9F4-57C50BB6928C}" destId="{B939EFE0-1486-4EB3-A775-8DAF6EE6CCF0}" srcOrd="6" destOrd="0" presId="urn:microsoft.com/office/officeart/2005/8/layout/hProcess9"/>
    <dgm:cxn modelId="{E6E8157A-5B55-438A-816B-0ACEE92379CF}" type="presParOf" srcId="{2F6D5321-9F0A-4746-B9F4-57C50BB6928C}" destId="{8939B739-7B3D-4FF3-BB64-55780DAC932A}" srcOrd="7" destOrd="0" presId="urn:microsoft.com/office/officeart/2005/8/layout/hProcess9"/>
    <dgm:cxn modelId="{3F84145F-6965-47EA-A55F-96AA5F3B66E8}" type="presParOf" srcId="{2F6D5321-9F0A-4746-B9F4-57C50BB6928C}" destId="{C29BC7BF-C94D-45CD-811C-AA8D6AA48DB8}" srcOrd="8" destOrd="0" presId="urn:microsoft.com/office/officeart/2005/8/layout/hProcess9"/>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FBAD5C8-4A49-4052-BCFE-54BA1F3A0F40}">
      <dsp:nvSpPr>
        <dsp:cNvPr id="0" name=""/>
        <dsp:cNvSpPr/>
      </dsp:nvSpPr>
      <dsp:spPr>
        <a:xfrm>
          <a:off x="645679" y="0"/>
          <a:ext cx="7448550" cy="36322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9AFDD-4429-4858-A4D6-EC48CC171143}">
      <dsp:nvSpPr>
        <dsp:cNvPr id="0" name=""/>
        <dsp:cNvSpPr/>
      </dsp:nvSpPr>
      <dsp:spPr>
        <a:xfrm>
          <a:off x="2567" y="1089659"/>
          <a:ext cx="1545505" cy="14528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mn-lt"/>
            </a:rPr>
            <a:t>Business </a:t>
          </a:r>
        </a:p>
        <a:p>
          <a:pPr lvl="0" algn="ctr" defTabSz="622300">
            <a:lnSpc>
              <a:spcPct val="90000"/>
            </a:lnSpc>
            <a:spcBef>
              <a:spcPct val="0"/>
            </a:spcBef>
            <a:spcAft>
              <a:spcPct val="35000"/>
            </a:spcAft>
          </a:pPr>
          <a:r>
            <a:rPr lang="en-US" sz="1400" b="1" kern="1200" dirty="0" smtClean="0">
              <a:latin typeface="+mn-lt"/>
            </a:rPr>
            <a:t>Analysis</a:t>
          </a:r>
          <a:endParaRPr lang="en-US" sz="1400" b="1" kern="1200" dirty="0">
            <a:latin typeface="+mn-lt"/>
          </a:endParaRPr>
        </a:p>
      </dsp:txBody>
      <dsp:txXfrm>
        <a:off x="2567" y="1089659"/>
        <a:ext cx="1545505" cy="1452880"/>
      </dsp:txXfrm>
    </dsp:sp>
    <dsp:sp modelId="{04427FE8-CA21-4497-B876-026E8EF05081}">
      <dsp:nvSpPr>
        <dsp:cNvPr id="0" name=""/>
        <dsp:cNvSpPr/>
      </dsp:nvSpPr>
      <dsp:spPr>
        <a:xfrm>
          <a:off x="1805657" y="1089659"/>
          <a:ext cx="1545505" cy="145288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mn-lt"/>
            </a:rPr>
            <a:t>Metadata</a:t>
          </a:r>
          <a:br>
            <a:rPr lang="en-US" sz="1400" b="1" kern="1200" dirty="0" smtClean="0">
              <a:latin typeface="+mn-lt"/>
            </a:rPr>
          </a:br>
          <a:r>
            <a:rPr lang="en-US" sz="1400" b="1" kern="1200" dirty="0" smtClean="0">
              <a:latin typeface="+mn-lt"/>
            </a:rPr>
            <a:t>&amp; </a:t>
          </a:r>
          <a:br>
            <a:rPr lang="en-US" sz="1400" b="1" kern="1200" dirty="0" smtClean="0">
              <a:latin typeface="+mn-lt"/>
            </a:rPr>
          </a:br>
          <a:r>
            <a:rPr lang="en-US" sz="1400" b="1" kern="1200" dirty="0" smtClean="0">
              <a:latin typeface="+mn-lt"/>
            </a:rPr>
            <a:t>Documentation</a:t>
          </a:r>
          <a:endParaRPr lang="en-US" sz="1400" b="1" kern="1200" dirty="0">
            <a:latin typeface="+mn-lt"/>
          </a:endParaRPr>
        </a:p>
      </dsp:txBody>
      <dsp:txXfrm>
        <a:off x="1805657" y="1089659"/>
        <a:ext cx="1545505" cy="1452880"/>
      </dsp:txXfrm>
    </dsp:sp>
    <dsp:sp modelId="{902AAD82-8C27-4260-897B-F8691A8E5EB7}">
      <dsp:nvSpPr>
        <dsp:cNvPr id="0" name=""/>
        <dsp:cNvSpPr/>
      </dsp:nvSpPr>
      <dsp:spPr>
        <a:xfrm>
          <a:off x="3608747" y="1089659"/>
          <a:ext cx="1545505" cy="1452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mn-lt"/>
            </a:rPr>
            <a:t>Data Modeling &amp; SQL Development</a:t>
          </a:r>
          <a:endParaRPr lang="en-US" sz="1400" b="1" kern="1200" dirty="0">
            <a:latin typeface="+mn-lt"/>
          </a:endParaRPr>
        </a:p>
      </dsp:txBody>
      <dsp:txXfrm>
        <a:off x="3608747" y="1089659"/>
        <a:ext cx="1545505" cy="1452880"/>
      </dsp:txXfrm>
    </dsp:sp>
    <dsp:sp modelId="{B939EFE0-1486-4EB3-A775-8DAF6EE6CCF0}">
      <dsp:nvSpPr>
        <dsp:cNvPr id="0" name=""/>
        <dsp:cNvSpPr/>
      </dsp:nvSpPr>
      <dsp:spPr>
        <a:xfrm>
          <a:off x="5411837" y="1089659"/>
          <a:ext cx="1545505" cy="145288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mn-lt"/>
            </a:rPr>
            <a:t>Quality Assurance </a:t>
          </a:r>
          <a:br>
            <a:rPr lang="en-US" sz="1400" b="1" kern="1200" dirty="0" smtClean="0">
              <a:latin typeface="+mn-lt"/>
            </a:rPr>
          </a:br>
          <a:r>
            <a:rPr lang="en-US" sz="1400" b="1" kern="1200" dirty="0" smtClean="0">
              <a:latin typeface="+mn-lt"/>
            </a:rPr>
            <a:t>&amp; </a:t>
          </a:r>
          <a:br>
            <a:rPr lang="en-US" sz="1400" b="1" kern="1200" dirty="0" smtClean="0">
              <a:latin typeface="+mn-lt"/>
            </a:rPr>
          </a:br>
          <a:r>
            <a:rPr lang="en-US" sz="1400" b="1" kern="1200" dirty="0" smtClean="0">
              <a:latin typeface="+mn-lt"/>
            </a:rPr>
            <a:t>Control</a:t>
          </a:r>
          <a:endParaRPr lang="en-US" sz="1400" b="1" kern="1200" dirty="0">
            <a:latin typeface="+mn-lt"/>
          </a:endParaRPr>
        </a:p>
      </dsp:txBody>
      <dsp:txXfrm>
        <a:off x="5411837" y="1089659"/>
        <a:ext cx="1545505" cy="1452880"/>
      </dsp:txXfrm>
    </dsp:sp>
    <dsp:sp modelId="{C29BC7BF-C94D-45CD-811C-AA8D6AA48DB8}">
      <dsp:nvSpPr>
        <dsp:cNvPr id="0" name=""/>
        <dsp:cNvSpPr/>
      </dsp:nvSpPr>
      <dsp:spPr>
        <a:xfrm>
          <a:off x="7214927" y="1089659"/>
          <a:ext cx="1545505" cy="145288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kern="1200" dirty="0" smtClean="0">
              <a:latin typeface="+mn-lt"/>
            </a:rPr>
            <a:t>ETL </a:t>
          </a:r>
        </a:p>
        <a:p>
          <a:pPr lvl="0" algn="ctr" defTabSz="622300">
            <a:lnSpc>
              <a:spcPct val="90000"/>
            </a:lnSpc>
            <a:spcBef>
              <a:spcPct val="0"/>
            </a:spcBef>
            <a:spcAft>
              <a:spcPct val="35000"/>
            </a:spcAft>
          </a:pPr>
          <a:r>
            <a:rPr lang="en-US" sz="1400" b="1" kern="1200" dirty="0" smtClean="0">
              <a:latin typeface="+mn-lt"/>
            </a:rPr>
            <a:t>Deployment</a:t>
          </a:r>
          <a:endParaRPr lang="en-US" sz="1400" b="1" kern="1200" dirty="0">
            <a:latin typeface="+mn-lt"/>
          </a:endParaRPr>
        </a:p>
      </dsp:txBody>
      <dsp:txXfrm>
        <a:off x="7214927" y="1089659"/>
        <a:ext cx="1545505" cy="14528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F14AA5A-7627-44CD-B5EA-BE3BB6282E96}" type="datetimeFigureOut">
              <a:rPr lang="en-US" smtClean="0"/>
              <a:pPr/>
              <a:t>11/20/2014</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5A57CE5C-30EC-460A-83A4-55169E7A59F5}"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B13F302-7536-41D8-AA9A-0BC4F9DDE963}" type="datetimeFigureOut">
              <a:rPr lang="en-US" smtClean="0"/>
              <a:pPr/>
              <a:t>11/20/2014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B0A746C-3DAC-4D2E-ADD6-1EA8C9EE9082}" type="slidenum">
              <a:rPr lang="en-US" smtClean="0"/>
              <a:pPr/>
              <a:t>‹#›</a:t>
            </a:fld>
            <a:endParaRPr lang="en-US"/>
          </a:p>
        </p:txBody>
      </p:sp>
    </p:spTree>
    <p:extLst>
      <p:ext uri="{BB962C8B-B14F-4D97-AF65-F5344CB8AC3E}">
        <p14:creationId xmlns:p14="http://schemas.microsoft.com/office/powerpoint/2010/main" xmlns="" val="39651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ata.cityofberkeley.info/311/311-Cases-Totals-by-Request-Category-2013-/sjsv-skzq"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ata.cityofberkeley.info/311/311-Cases-Bin-Size-Increase-Decrease-Totals-Graph-/h5ae-e3q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ata.cityofberkeley.info/d/j67x-ew7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ata.cityofberkeley.info/resource/j67x-ew72.json?recordid=BL-053398" TargetMode="External"/><Relationship Id="rId5" Type="http://schemas.openxmlformats.org/officeDocument/2006/relationships/hyperlink" Target="http://dev.socrata.com/docs/queries.html" TargetMode="External"/><Relationship Id="rId4" Type="http://schemas.openxmlformats.org/officeDocument/2006/relationships/hyperlink" Target="http://dev.socrata.com/docs/filters.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ev.socrata.com/docs/querie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ata.cityofberkeley.info/311/311-Cases-Trees-service-requests-Week-of-October-6/kep8-4sv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https://data.cityofberkeley.info/311/311-Cases-Totals-by-Request-Category-2013-/sjsv-skzq</a:t>
            </a:r>
            <a:endParaRPr lang="en-US" dirty="0" smtClean="0"/>
          </a:p>
          <a:p>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https://data.cityofberkeley.info/Public-Safety/Crime-Heat-Map/padp-rxij</a:t>
            </a:r>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https://data.cityofberkeley.info/Economic-Data/Restaurant-Inspection-Results-in-the-Elmwood-Comme/79m8-mxvn</a:t>
            </a:r>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https://data.cityofberkeley.info/Budget/Utility-Tax-Revenue-by-month-2013-graph/x3th-5tb4</a:t>
            </a:r>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https://data.cityofberkeley.info/311/311-Cases-Bin-Size-Increase-Decrease-Totals-Graph-/h5ae-e3qy</a:t>
            </a:r>
            <a:endParaRPr lang="en-US" dirty="0" smtClean="0"/>
          </a:p>
          <a:p>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https://data.cityofberkeley.info/Natural-Resources/Annual-Water-Consumption-Bar-Graph/e2x7-tj8u</a:t>
            </a:r>
          </a:p>
          <a:p>
            <a:r>
              <a:rPr lang="en-US" dirty="0" smtClean="0"/>
              <a:t>Not only can we find the answer</a:t>
            </a:r>
            <a:r>
              <a:rPr lang="en-US" baseline="0" dirty="0" smtClean="0"/>
              <a:t> in the dataset, https://data.cityofberkeley.info/Natural-Resources/Water-Consumption-with-Monthly-Totals/69c7-ppfm , but we visualize the answer by clicking “More Views”.  And, we can download the dataset for further analysis in Excel to answer the question “What is difference in consumption, over the years, between January and July?</a:t>
            </a:r>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column in </a:t>
            </a:r>
            <a:r>
              <a:rPr lang="en-US" dirty="0" smtClean="0">
                <a:hlinkClick r:id="rId3"/>
              </a:rPr>
              <a:t>the dataset</a:t>
            </a:r>
            <a:r>
              <a:rPr lang="en-US" dirty="0" smtClean="0"/>
              <a:t> is represented by a single field in its SODA API. Using </a:t>
            </a:r>
            <a:r>
              <a:rPr lang="en-US" dirty="0" smtClean="0">
                <a:hlinkClick r:id="rId4"/>
              </a:rPr>
              <a:t>filters</a:t>
            </a:r>
            <a:r>
              <a:rPr lang="en-US" dirty="0" smtClean="0"/>
              <a:t> and </a:t>
            </a:r>
            <a:r>
              <a:rPr lang="en-US" dirty="0" err="1" smtClean="0">
                <a:hlinkClick r:id="rId5"/>
              </a:rPr>
              <a:t>SoQL</a:t>
            </a:r>
            <a:r>
              <a:rPr lang="en-US" dirty="0" smtClean="0">
                <a:hlinkClick r:id="rId5"/>
              </a:rPr>
              <a:t> queries</a:t>
            </a:r>
            <a:r>
              <a:rPr lang="en-US" dirty="0" smtClean="0"/>
              <a:t>, you can search for records, limit your results, and change the way the data is output. For example, you could filter this dataset by its </a:t>
            </a:r>
            <a:r>
              <a:rPr lang="en-US" dirty="0" err="1" smtClean="0"/>
              <a:t>recordid</a:t>
            </a:r>
            <a:r>
              <a:rPr lang="en-US" dirty="0" smtClean="0"/>
              <a:t> field using a query like the following:</a:t>
            </a:r>
          </a:p>
          <a:p>
            <a:r>
              <a:rPr lang="en-US" dirty="0" smtClean="0"/>
              <a:t> </a:t>
            </a:r>
            <a:r>
              <a:rPr lang="en-US" dirty="0" smtClean="0">
                <a:hlinkClick r:id="rId6"/>
              </a:rPr>
              <a:t>https://data.cityofberkeley.info/resource/j67x-ew72.json?recordid=BL-053398</a:t>
            </a:r>
            <a:endParaRPr lang="en-US" dirty="0" smtClean="0"/>
          </a:p>
          <a:p>
            <a:endParaRPr lang="en-US" dirty="0"/>
          </a:p>
        </p:txBody>
      </p:sp>
      <p:sp>
        <p:nvSpPr>
          <p:cNvPr id="4" name="Slide Number Placeholder 3"/>
          <p:cNvSpPr>
            <a:spLocks noGrp="1"/>
          </p:cNvSpPr>
          <p:nvPr>
            <p:ph type="sldNum" sz="quarter" idx="10"/>
          </p:nvPr>
        </p:nvSpPr>
        <p:spPr/>
        <p:txBody>
          <a:bodyPr/>
          <a:lstStyle/>
          <a:p>
            <a:fld id="{BC1259A3-FD9F-4AA1-BD97-22F29D156A32}" type="slidenum">
              <a:rPr lang="en-US" smtClean="0"/>
              <a:pPr/>
              <a:t>21</a:t>
            </a:fld>
            <a:endParaRPr lang="en-US"/>
          </a:p>
        </p:txBody>
      </p:sp>
    </p:spTree>
    <p:extLst>
      <p:ext uri="{BB962C8B-B14F-4D97-AF65-F5344CB8AC3E}">
        <p14:creationId xmlns:p14="http://schemas.microsoft.com/office/powerpoint/2010/main" xmlns="" val="212842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richer filtering, you can combine filters together by stacking parameters on your URL or by using </a:t>
            </a:r>
            <a:r>
              <a:rPr lang="en-US" dirty="0" err="1" smtClean="0">
                <a:hlinkClick r:id="rId3"/>
              </a:rPr>
              <a:t>SoQL</a:t>
            </a:r>
            <a:r>
              <a:rPr lang="en-US" dirty="0" smtClean="0"/>
              <a:t> queries.</a:t>
            </a:r>
            <a:endParaRPr lang="en-US" dirty="0"/>
          </a:p>
        </p:txBody>
      </p:sp>
      <p:sp>
        <p:nvSpPr>
          <p:cNvPr id="4" name="Slide Number Placeholder 3"/>
          <p:cNvSpPr>
            <a:spLocks noGrp="1"/>
          </p:cNvSpPr>
          <p:nvPr>
            <p:ph type="sldNum" sz="quarter" idx="10"/>
          </p:nvPr>
        </p:nvSpPr>
        <p:spPr/>
        <p:txBody>
          <a:bodyPr/>
          <a:lstStyle/>
          <a:p>
            <a:fld id="{BC1259A3-FD9F-4AA1-BD97-22F29D156A32}" type="slidenum">
              <a:rPr lang="en-US" smtClean="0"/>
              <a:pPr/>
              <a:t>22</a:t>
            </a:fld>
            <a:endParaRPr lang="en-US"/>
          </a:p>
        </p:txBody>
      </p:sp>
    </p:spTree>
    <p:extLst>
      <p:ext uri="{BB962C8B-B14F-4D97-AF65-F5344CB8AC3E}">
        <p14:creationId xmlns:p14="http://schemas.microsoft.com/office/powerpoint/2010/main" xmlns="" val="1547477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friendly</a:t>
            </a:r>
            <a:r>
              <a:rPr lang="en-US" baseline="0" dirty="0" smtClean="0"/>
              <a:t> interface to build your query </a:t>
            </a:r>
            <a:r>
              <a:rPr lang="en-US" baseline="0" dirty="0" err="1" smtClean="0"/>
              <a:t>url</a:t>
            </a:r>
            <a:endParaRPr lang="en-US" dirty="0"/>
          </a:p>
        </p:txBody>
      </p:sp>
      <p:sp>
        <p:nvSpPr>
          <p:cNvPr id="4" name="Slide Number Placeholder 3"/>
          <p:cNvSpPr>
            <a:spLocks noGrp="1"/>
          </p:cNvSpPr>
          <p:nvPr>
            <p:ph type="sldNum" sz="quarter" idx="10"/>
          </p:nvPr>
        </p:nvSpPr>
        <p:spPr/>
        <p:txBody>
          <a:bodyPr/>
          <a:lstStyle/>
          <a:p>
            <a:fld id="{BC1259A3-FD9F-4AA1-BD97-22F29D156A32}" type="slidenum">
              <a:rPr lang="en-US" smtClean="0"/>
              <a:pPr/>
              <a:t>24</a:t>
            </a:fld>
            <a:endParaRPr lang="en-US"/>
          </a:p>
        </p:txBody>
      </p:sp>
    </p:spTree>
    <p:extLst>
      <p:ext uri="{BB962C8B-B14F-4D97-AF65-F5344CB8AC3E}">
        <p14:creationId xmlns:p14="http://schemas.microsoft.com/office/powerpoint/2010/main" xmlns="" val="2548468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dirty="0" smtClean="0">
                <a:solidFill>
                  <a:schemeClr val="tx1"/>
                </a:solidFill>
                <a:latin typeface="+mn-lt"/>
                <a:ea typeface="+mn-ea"/>
                <a:cs typeface="+mn-cs"/>
              </a:rPr>
              <a:t>Data readying </a:t>
            </a:r>
            <a:r>
              <a:rPr lang="en-US" sz="1200" kern="1200" dirty="0" smtClean="0">
                <a:solidFill>
                  <a:schemeClr val="tx1"/>
                </a:solidFill>
                <a:latin typeface="+mn-lt"/>
                <a:ea typeface="+mn-ea"/>
                <a:cs typeface="+mn-cs"/>
              </a:rPr>
              <a:t>is the process of transforming existing transactional data to be published into the Open Data portal allowing for public access.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the next slides we will explain</a:t>
            </a:r>
            <a:r>
              <a:rPr lang="en-US" sz="1200" kern="1200" baseline="0" dirty="0" smtClean="0">
                <a:solidFill>
                  <a:schemeClr val="tx1"/>
                </a:solidFill>
                <a:latin typeface="+mn-lt"/>
                <a:ea typeface="+mn-ea"/>
                <a:cs typeface="+mn-cs"/>
              </a:rPr>
              <a:t> the details of the process that you see here from collecting and analyzing the data from legacy and enterprise systems to deploying it to the portal.</a:t>
            </a:r>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(https://data.cityofberkeley.info) [this will all be done in the portal]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begin navigating the portal there is a link to a collection of video tutorials (https://</a:t>
            </a:r>
            <a:r>
              <a:rPr lang="en-US" baseline="0" dirty="0" err="1" smtClean="0"/>
              <a:t>data.cityofberkeley.info</a:t>
            </a:r>
            <a:r>
              <a:rPr lang="en-US" baseline="0" dirty="0" smtClean="0"/>
              <a:t>/videos) to get started.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 portal allows the public</a:t>
            </a:r>
            <a:r>
              <a:rPr lang="en-US" baseline="0" dirty="0" smtClean="0"/>
              <a:t> to quickly get started analyzing data via charts, graphs (https://data.cityofberkeley.info/browse?limitTo=charts) or maps (https://data.cityofberkeley.info/browse?limitTo=maps) from the featured links on the portal splash page. </a:t>
            </a:r>
          </a:p>
          <a:p>
            <a:endParaRPr lang="en-US" dirty="0" smtClean="0"/>
          </a:p>
          <a:p>
            <a:r>
              <a:rPr lang="en-US" dirty="0" smtClean="0"/>
              <a:t>The Data</a:t>
            </a:r>
            <a:r>
              <a:rPr lang="en-US" baseline="0" dirty="0" smtClean="0"/>
              <a:t> Catalog is the full list of datasets and assets available for analysis. The first thing to note when navigating the catalog is the left column which provides filters by type of data such as data tables, charts or maps; or by category description. There is also a list of metadata topics that is generated from specific datasets (https://</a:t>
            </a:r>
            <a:r>
              <a:rPr lang="en-US" baseline="0" dirty="0" err="1" smtClean="0"/>
              <a:t>data.cityofberkeley.info</a:t>
            </a:r>
            <a:r>
              <a:rPr lang="en-US" baseline="0" dirty="0" smtClean="0"/>
              <a:t>/browse?utf8=%E2%9C%93#More%20Topics).</a:t>
            </a:r>
          </a:p>
          <a:p>
            <a:endParaRPr lang="en-US" baseline="0" dirty="0" smtClean="0"/>
          </a:p>
          <a:p>
            <a:r>
              <a:rPr lang="en-US" baseline="0" dirty="0" smtClean="0"/>
              <a:t>I want to find out what categories get the most 311 requests? Lets first filter the type by Datasets and then the category by 311 to look at what tabular data is available (https://</a:t>
            </a:r>
            <a:r>
              <a:rPr lang="en-US" baseline="0" dirty="0" err="1" smtClean="0"/>
              <a:t>data.cityofberkeley.info</a:t>
            </a:r>
            <a:r>
              <a:rPr lang="en-US" baseline="0" dirty="0" smtClean="0"/>
              <a:t>/</a:t>
            </a:r>
            <a:r>
              <a:rPr lang="en-US" baseline="0" dirty="0" err="1" smtClean="0"/>
              <a:t>browse?category</a:t>
            </a:r>
            <a:r>
              <a:rPr lang="en-US" baseline="0" dirty="0" smtClean="0"/>
              <a:t>=311&amp;limitTo=datasets). Selecting the 311 Cases dataset (https://</a:t>
            </a:r>
            <a:r>
              <a:rPr lang="en-US" baseline="0" dirty="0" err="1" smtClean="0"/>
              <a:t>data.cityofberkeley.info</a:t>
            </a:r>
            <a:r>
              <a:rPr lang="en-US" baseline="0" dirty="0" smtClean="0"/>
              <a:t>/311/311-Cases/k489-uv4i) brings up the full table of data available. This shows the entire list of requests, and if we scroll across page we can see what columns the data is organized by. But lets look at some other ways of viewing this data. </a:t>
            </a:r>
          </a:p>
          <a:p>
            <a:endParaRPr lang="en-US" baseline="0" dirty="0" smtClean="0"/>
          </a:p>
          <a:p>
            <a:r>
              <a:rPr lang="en-US" baseline="0" dirty="0" smtClean="0"/>
              <a:t>By clicking on More Views we can see the list of filtered views, maps, and charts that have been created based on this data. I will select the 311 Cases – Request Categories view (https://</a:t>
            </a:r>
            <a:r>
              <a:rPr lang="en-US" baseline="0" dirty="0" err="1" smtClean="0"/>
              <a:t>data.cityofberkeley.info</a:t>
            </a:r>
            <a:r>
              <a:rPr lang="en-US" baseline="0" dirty="0" smtClean="0"/>
              <a:t>/311/311-Cases-Request-Categories/t3iv-5tbi) which shows the percentage of each request category. I notice that Refuse and Recycling contain the most requests. You will notice below the page title that it says “Based on 311 Cases” which is a quick link to go back to the tabular data. And because this is still based on the same dataset, when I click again on More Views I see all the related views as before. I can select the filtered view 311 Cases – Refuse &amp; Recycling (https://</a:t>
            </a:r>
            <a:r>
              <a:rPr lang="en-US" baseline="0" dirty="0" err="1" smtClean="0"/>
              <a:t>data.cityofberkeley.info</a:t>
            </a:r>
            <a:r>
              <a:rPr lang="en-US" baseline="0" dirty="0" smtClean="0"/>
              <a:t>/311/311-Cases-Refuse-Recycling/2x7m-s55f). When I click on Filters, you will see that I have applied a filter for the Request Category column to display only rows that contain “refuse”.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if we wanted to find out how many stolen</a:t>
            </a:r>
            <a:r>
              <a:rPr lang="en-US" baseline="0" dirty="0" smtClean="0"/>
              <a:t> carts are reported? Under More Views we will find the filtered view Residential &amp; Commercial Stolen Carts (https://</a:t>
            </a:r>
            <a:r>
              <a:rPr lang="en-US" baseline="0" dirty="0" err="1" smtClean="0"/>
              <a:t>data.cityofberkeley.info</a:t>
            </a:r>
            <a:r>
              <a:rPr lang="en-US" baseline="0" dirty="0" smtClean="0"/>
              <a:t>/311/Residential-Commercial-Stolen-Carts/</a:t>
            </a:r>
            <a:r>
              <a:rPr lang="en-US" baseline="0" dirty="0" err="1" smtClean="0"/>
              <a:t>hjwu-cftq</a:t>
            </a:r>
            <a:r>
              <a:rPr lang="en-US" baseline="0" dirty="0" smtClean="0"/>
              <a:t>). Which is a filtered view of the 311 Cases by filtering Request Detail to contain “stolen”. This is a complete list of lost or stolen carts and when we look at the column Request Sub Category we can see that there are both Residential and Commercial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I want to know how many reports happen to be residential or commercial? Back to More Views, the Residential &amp; Commercial Stolen Carts – Pie Chart (https://</a:t>
            </a:r>
            <a:r>
              <a:rPr lang="en-US" baseline="0" dirty="0" err="1" smtClean="0"/>
              <a:t>data.cityofberkeley.info</a:t>
            </a:r>
            <a:r>
              <a:rPr lang="en-US" baseline="0" dirty="0" smtClean="0"/>
              <a:t>/311/Residential-Commercial-Stolen-Carts-Pie-Chart/h6ky-syzv) shows the ratio of residential to commercial carts. This visualization was achieved using the Roll Up and Sort functions that are found in the Filter toolbox.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maybe I want to know where the carts were stolen from? More Views has a map Residential &amp; Commercial Stolen Carts – Map (https://</a:t>
            </a:r>
            <a:r>
              <a:rPr lang="en-US" baseline="0" dirty="0" err="1" smtClean="0"/>
              <a:t>data.cityofberkeley.info</a:t>
            </a:r>
            <a:r>
              <a:rPr lang="en-US" baseline="0" dirty="0" smtClean="0"/>
              <a:t>/311/Residential-Commercial-Stolen-Carts-Map/xem8-27k2) that pin points the locations. I can apply some conditional formatting with the Filter toolbox so that we can visually identify which locations are residential and which are commercial.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Description = Residential</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(Color is yellow)</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Condition = Request Sub Category</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Select a comparison = is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Residential</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Add a New Rule and repeat for Commercial (color is red).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Click Apply to see the changes and Save the view.</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One other feature to point out is the Export toolbox. Functions include API access for developers as well as ability to download the tabular data in PDF, CSV or Excel formats.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These are just a few examples of how Open Data can be accessed and utilized in the Open Data portal. We are still in the process of populating the portal with datasets and we will next give you an overview of the process of making that happen.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B0A746C-3DAC-4D2E-ADD6-1EA8C9EE9082}"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F59B41-ABDE-4E87-8184-895B2A34306E}"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Government</a:t>
            </a:r>
            <a:r>
              <a:rPr lang="en-US" baseline="0" dirty="0" smtClean="0"/>
              <a:t> </a:t>
            </a:r>
            <a:r>
              <a:rPr lang="en-US" baseline="0" dirty="0" err="1" smtClean="0"/>
              <a:t>Transparancy</a:t>
            </a:r>
            <a:r>
              <a:rPr lang="en-US" baseline="0" dirty="0" smtClean="0"/>
              <a:t> – PRA</a:t>
            </a:r>
          </a:p>
          <a:p>
            <a:r>
              <a:rPr lang="en-US" baseline="0" dirty="0" smtClean="0"/>
              <a:t>Economic Development – </a:t>
            </a:r>
            <a:r>
              <a:rPr lang="en-US" baseline="0" dirty="0" err="1" smtClean="0"/>
              <a:t>Zwillow</a:t>
            </a:r>
            <a:r>
              <a:rPr lang="en-US" baseline="0" dirty="0" smtClean="0"/>
              <a:t>, Transportation apps</a:t>
            </a:r>
          </a:p>
          <a:p>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F59B41-ABDE-4E87-8184-895B2A34306E}" type="slidenum">
              <a:rPr lang="en-US" smtClean="0"/>
              <a:pPr/>
              <a:t>35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F59B41-ABDE-4E87-8184-895B2A34306E}"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F59B41-ABDE-4E87-8184-895B2A34306E}"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43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B0A746C-3DAC-4D2E-ADD6-1EA8C9EE9082}" type="slidenum">
              <a:rPr lang="en-US" smtClean="0"/>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B0A746C-3DAC-4D2E-ADD6-1EA8C9EE908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a:t>
            </a:r>
            <a:r>
              <a:rPr lang="en-US" baseline="0" dirty="0" smtClean="0"/>
              <a:t> literacy within the city</a:t>
            </a:r>
          </a:p>
          <a:p>
            <a:r>
              <a:rPr lang="en-US" baseline="0" dirty="0" smtClean="0"/>
              <a:t>Open House</a:t>
            </a:r>
          </a:p>
          <a:p>
            <a:r>
              <a:rPr lang="en-US" baseline="0" dirty="0" smtClean="0"/>
              <a:t>Pilot as a means of gathering information </a:t>
            </a:r>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process begins with a business analysis of the data from enterprise systems to understand the transactions that produce the data and what the intended use for the data is.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each dataset it is important to know which</a:t>
            </a:r>
            <a:r>
              <a:rPr lang="en-US" sz="1200" kern="1200" baseline="0" dirty="0" smtClean="0">
                <a:solidFill>
                  <a:schemeClr val="tx1"/>
                </a:solidFill>
                <a:latin typeface="+mn-lt"/>
                <a:ea typeface="+mn-ea"/>
                <a:cs typeface="+mn-cs"/>
              </a:rPr>
              <a:t> department is responsible for the data and who the subject-matter expert is. Are there any rules or restrictions regarding the data? And how often is the data updated?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with all current public data, confidential and sensitive data is never exposed such as social security numbers and private health data. Other data, such as business license reporting only releases high-level data such as gross receipts.</a:t>
            </a:r>
            <a:endParaRPr lang="en-US" dirty="0"/>
          </a:p>
        </p:txBody>
      </p:sp>
      <p:sp>
        <p:nvSpPr>
          <p:cNvPr id="4" name="Slide Number Placeholder 3"/>
          <p:cNvSpPr>
            <a:spLocks noGrp="1"/>
          </p:cNvSpPr>
          <p:nvPr>
            <p:ph type="sldNum" sz="quarter" idx="10"/>
          </p:nvPr>
        </p:nvSpPr>
        <p:spPr/>
        <p:txBody>
          <a:bodyPr/>
          <a:lstStyle/>
          <a:p>
            <a:fld id="{3B0A746C-3DAC-4D2E-ADD6-1EA8C9EE908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(https://data.cityofberkeley.info) [this will all be done in the portal]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begin navigating the portal there is a link to a collection of video tutorials (https://</a:t>
            </a:r>
            <a:r>
              <a:rPr lang="en-US" baseline="0" dirty="0" err="1" smtClean="0"/>
              <a:t>data.cityofberkeley.info</a:t>
            </a:r>
            <a:r>
              <a:rPr lang="en-US" baseline="0" dirty="0" smtClean="0"/>
              <a:t>/videos) to get started.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 portal allows the public</a:t>
            </a:r>
            <a:r>
              <a:rPr lang="en-US" baseline="0" dirty="0" smtClean="0"/>
              <a:t> to quickly get started analyzing data via charts, graphs (https://data.cityofberkeley.info/browse?limitTo=charts) or maps (https://data.cityofberkeley.info/browse?limitTo=maps) from the featured links on the portal splash page. </a:t>
            </a:r>
          </a:p>
          <a:p>
            <a:endParaRPr lang="en-US" dirty="0" smtClean="0"/>
          </a:p>
          <a:p>
            <a:r>
              <a:rPr lang="en-US" dirty="0" smtClean="0"/>
              <a:t>The Data</a:t>
            </a:r>
            <a:r>
              <a:rPr lang="en-US" baseline="0" dirty="0" smtClean="0"/>
              <a:t> Catalog is the full list of datasets and assets available for analysis. The first thing to note when navigating the catalog is the left column which provides filters by type of data such as data tables, charts or maps; or by category description. There is also a list of metadata topics that is generated from specific datasets (https://</a:t>
            </a:r>
            <a:r>
              <a:rPr lang="en-US" baseline="0" dirty="0" err="1" smtClean="0"/>
              <a:t>data.cityofberkeley.info</a:t>
            </a:r>
            <a:r>
              <a:rPr lang="en-US" baseline="0" dirty="0" smtClean="0"/>
              <a:t>/browse?utf8=%E2%9C%93#More%20Topics).</a:t>
            </a:r>
          </a:p>
          <a:p>
            <a:endParaRPr lang="en-US" baseline="0" dirty="0" smtClean="0"/>
          </a:p>
          <a:p>
            <a:r>
              <a:rPr lang="en-US" baseline="0" dirty="0" smtClean="0"/>
              <a:t>I want to find out what categories get the most 311 requests? Lets first filter the type by Datasets and then the category by 311 to look at what tabular data is available (https://</a:t>
            </a:r>
            <a:r>
              <a:rPr lang="en-US" baseline="0" dirty="0" err="1" smtClean="0"/>
              <a:t>data.cityofberkeley.info</a:t>
            </a:r>
            <a:r>
              <a:rPr lang="en-US" baseline="0" dirty="0" smtClean="0"/>
              <a:t>/</a:t>
            </a:r>
            <a:r>
              <a:rPr lang="en-US" baseline="0" dirty="0" err="1" smtClean="0"/>
              <a:t>browse?category</a:t>
            </a:r>
            <a:r>
              <a:rPr lang="en-US" baseline="0" dirty="0" smtClean="0"/>
              <a:t>=311&amp;limitTo=datasets). Selecting the 311 Cases dataset (https://</a:t>
            </a:r>
            <a:r>
              <a:rPr lang="en-US" baseline="0" dirty="0" err="1" smtClean="0"/>
              <a:t>data.cityofberkeley.info</a:t>
            </a:r>
            <a:r>
              <a:rPr lang="en-US" baseline="0" dirty="0" smtClean="0"/>
              <a:t>/311/311-Cases/k489-uv4i) brings up the full table of data available. This shows the entire list of requests, and if we scroll across page we can see what columns the data is organized by. But lets look at some other ways of viewing this data. </a:t>
            </a:r>
          </a:p>
          <a:p>
            <a:endParaRPr lang="en-US" baseline="0" dirty="0" smtClean="0"/>
          </a:p>
          <a:p>
            <a:r>
              <a:rPr lang="en-US" baseline="0" dirty="0" smtClean="0"/>
              <a:t>By clicking on More Views we can see the list of filtered views, maps, and charts that have been created based on this data. I will select the 311 Cases – Request Categories view (https://</a:t>
            </a:r>
            <a:r>
              <a:rPr lang="en-US" baseline="0" dirty="0" err="1" smtClean="0"/>
              <a:t>data.cityofberkeley.info</a:t>
            </a:r>
            <a:r>
              <a:rPr lang="en-US" baseline="0" dirty="0" smtClean="0"/>
              <a:t>/311/311-Cases-Request-Categories/t3iv-5tbi) which shows the percentage of each request category. I notice that Refuse and Recycling contain the most requests. You will notice below the page title that it says “Based on 311 Cases” which is a quick link to go back to the tabular data. And because this is still based on the same dataset, when I click again on More Views I see all the related views as before. I can select the filtered view 311 Cases – Refuse &amp; Recycling (https://</a:t>
            </a:r>
            <a:r>
              <a:rPr lang="en-US" baseline="0" dirty="0" err="1" smtClean="0"/>
              <a:t>data.cityofberkeley.info</a:t>
            </a:r>
            <a:r>
              <a:rPr lang="en-US" baseline="0" dirty="0" smtClean="0"/>
              <a:t>/311/311-Cases-Refuse-Recycling/2x7m-s55f). When I click on Filters, you will see that I have applied a filter for the Request Category column to display only rows that contain “refuse”.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if we wanted to find out how many stolen</a:t>
            </a:r>
            <a:r>
              <a:rPr lang="en-US" baseline="0" dirty="0" smtClean="0"/>
              <a:t> carts are reported? Under More Views we will find the filtered view Residential &amp; Commercial Stolen Carts (https://</a:t>
            </a:r>
            <a:r>
              <a:rPr lang="en-US" baseline="0" dirty="0" err="1" smtClean="0"/>
              <a:t>data.cityofberkeley.info</a:t>
            </a:r>
            <a:r>
              <a:rPr lang="en-US" baseline="0" dirty="0" smtClean="0"/>
              <a:t>/311/Residential-Commercial-Stolen-Carts/</a:t>
            </a:r>
            <a:r>
              <a:rPr lang="en-US" baseline="0" dirty="0" err="1" smtClean="0"/>
              <a:t>hjwu-cftq</a:t>
            </a:r>
            <a:r>
              <a:rPr lang="en-US" baseline="0" dirty="0" smtClean="0"/>
              <a:t>). Which is a filtered view of the 311 Cases by filtering Request Detail to contain “stolen”. This is a complete list of lost or stolen carts and when we look at the column Request Sub Category we can see that there are both Residential and Commercial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I want to know how many reports happen to be residential or commercial? Back to More Views, the Residential &amp; Commercial Stolen Carts – Pie Chart (https://</a:t>
            </a:r>
            <a:r>
              <a:rPr lang="en-US" baseline="0" dirty="0" err="1" smtClean="0"/>
              <a:t>data.cityofberkeley.info</a:t>
            </a:r>
            <a:r>
              <a:rPr lang="en-US" baseline="0" dirty="0" smtClean="0"/>
              <a:t>/311/Residential-Commercial-Stolen-Carts-Pie-Chart/h6ky-syzv) shows the ratio of residential to commercial carts. This visualization was achieved using the Roll Up and Sort functions that are found in the Filter toolbox.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maybe I want to know where the carts were stolen from? More Views has a map Residential &amp; Commercial Stolen Carts – Map (https://</a:t>
            </a:r>
            <a:r>
              <a:rPr lang="en-US" baseline="0" dirty="0" err="1" smtClean="0"/>
              <a:t>data.cityofberkeley.info</a:t>
            </a:r>
            <a:r>
              <a:rPr lang="en-US" baseline="0" dirty="0" smtClean="0"/>
              <a:t>/311/Residential-Commercial-Stolen-Carts-Map/xem8-27k2) that pin points the locations. I can apply some conditional formatting with the Filter toolbox so that we can visually identify which locations are residential and which are commercial.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Description = Residential</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(Color is yellow)</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Condition = Request Sub Category</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Select a comparison = is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aseline="0" dirty="0" smtClean="0"/>
              <a:t>Residential</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Add a New Rule and repeat for Commercial (color is red).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Click Apply to see the changes and Save the view.</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One other feature to point out is the Export toolbox. Functions include API access for developers as well as ability to download the tabular data in PDF, CSV or Excel formats.</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smtClean="0"/>
              <a:t>These are just a few examples of how Open Data can be accessed and utilized in the Open Data portal. We are still in the process of populating the portal with datasets and we will next give you an overview of the process of making that happen.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B0A746C-3DAC-4D2E-ADD6-1EA8C9EE908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https://data.cityofberkeley.info/311/311-Cases-Trees-service-requests-Week-of-October-6/kep8-4svm</a:t>
            </a:r>
            <a:endParaRPr lang="en-US" dirty="0" smtClean="0"/>
          </a:p>
          <a:p>
            <a:endParaRPr lang="en-US" dirty="0"/>
          </a:p>
        </p:txBody>
      </p:sp>
      <p:sp>
        <p:nvSpPr>
          <p:cNvPr id="4" name="Slide Number Placeholder 3"/>
          <p:cNvSpPr>
            <a:spLocks noGrp="1"/>
          </p:cNvSpPr>
          <p:nvPr>
            <p:ph type="sldNum" sz="quarter" idx="10"/>
          </p:nvPr>
        </p:nvSpPr>
        <p:spPr/>
        <p:txBody>
          <a:bodyPr/>
          <a:lstStyle/>
          <a:p>
            <a:fld id="{4D02E0EE-1A5B-4C9F-83C0-09C2DD9354A8}"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850535-B107-4D34-8794-B7FF7590D061}" type="datetime1">
              <a:rPr lang="en-US" smtClean="0"/>
              <a:pPr/>
              <a:t>11/20/2014</a:t>
            </a:fld>
            <a:endParaRPr lang="en-US"/>
          </a:p>
        </p:txBody>
      </p:sp>
      <p:sp>
        <p:nvSpPr>
          <p:cNvPr id="6" name="Slide Number Placeholder 5"/>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4F34CB-883C-4DC0-8513-E7D765E9F136}" type="datetime1">
              <a:rPr lang="en-US" smtClean="0"/>
              <a:pPr/>
              <a:t>11/20/2014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6" name="Slide Number Placeholder 5"/>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C229E4-5713-4C64-8335-6A27169E3704}" type="datetime1">
              <a:rPr lang="en-US" smtClean="0"/>
              <a:pPr/>
              <a:t>11/20/2014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6" name="Slide Number Placeholder 5"/>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6" name="Slide Number Placeholder 5"/>
          <p:cNvSpPr>
            <a:spLocks noGrp="1"/>
          </p:cNvSpPr>
          <p:nvPr>
            <p:ph type="sldNum" sz="quarter" idx="12"/>
          </p:nvPr>
        </p:nvSpPr>
        <p:spPr/>
        <p:txBody>
          <a:bodyPr/>
          <a:lstStyle/>
          <a:p>
            <a:fld id="{E2A0E6D4-CE8E-41B1-B2B0-E5E309090875}" type="slidenum">
              <a:rPr lang="en-US" smtClean="0"/>
              <a:pPr/>
              <a:t>‹#›</a:t>
            </a:fld>
            <a:endParaRPr lang="en-US"/>
          </a:p>
        </p:txBody>
      </p:sp>
      <p:sp>
        <p:nvSpPr>
          <p:cNvPr id="7" name="Rectangle 6"/>
          <p:cNvSpPr/>
          <p:nvPr userDrawn="1"/>
        </p:nvSpPr>
        <p:spPr>
          <a:xfrm>
            <a:off x="0" y="868681"/>
            <a:ext cx="9144000" cy="45719"/>
          </a:xfrm>
          <a:prstGeom prst="rect">
            <a:avLst/>
          </a:prstGeom>
          <a:solidFill>
            <a:schemeClr val="bg1">
              <a:lumMod val="95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6DF23D-B589-4CE4-AB90-C02F20EE45CA}" type="datetime1">
              <a:rPr lang="en-US" smtClean="0"/>
              <a:pPr/>
              <a:t>11/20/2014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6" name="Slide Number Placeholder 5"/>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95D6DF-97F0-412B-AF66-D4833A7D2318}" type="datetime1">
              <a:rPr lang="en-US" smtClean="0"/>
              <a:pPr/>
              <a:t>11/20/2014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7" name="Slide Number Placeholder 6"/>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EEA874-34A0-4D0F-83B8-14ECC549A3E0}" type="datetime1">
              <a:rPr lang="en-US" smtClean="0"/>
              <a:pPr/>
              <a:t>11/20/2014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9" name="Slide Number Placeholder 8"/>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C5B54C-AA5E-491F-86C1-8A7781B4A26A}" type="datetime1">
              <a:rPr lang="en-US" smtClean="0"/>
              <a:pPr/>
              <a:t>11/20/2014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5" name="Slide Number Placeholder 4"/>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066A1-6F71-4CFD-B6C9-DCE2712970F3}" type="datetime1">
              <a:rPr lang="en-US" smtClean="0"/>
              <a:pPr/>
              <a:t>11/20/2014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4" name="Slide Number Placeholder 3"/>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E26A58-6A0B-44F1-8D1B-5EDB6631731E}" type="datetime1">
              <a:rPr lang="en-US" smtClean="0"/>
              <a:pPr/>
              <a:t>11/20/2014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7" name="Slide Number Placeholder 6"/>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E812FC-1B2B-4434-85B0-C0E80FCAA766}" type="datetime1">
              <a:rPr lang="en-US" smtClean="0"/>
              <a:pPr/>
              <a:t>11/20/2014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Open Data Management</a:t>
            </a:r>
            <a:endParaRPr lang="en-US"/>
          </a:p>
        </p:txBody>
      </p:sp>
      <p:sp>
        <p:nvSpPr>
          <p:cNvPr id="7" name="Slide Number Placeholder 6"/>
          <p:cNvSpPr>
            <a:spLocks noGrp="1"/>
          </p:cNvSpPr>
          <p:nvPr>
            <p:ph type="sldNum" sz="quarter" idx="12"/>
          </p:nvPr>
        </p:nvSpPr>
        <p:spPr/>
        <p:txBody>
          <a:bodyPr/>
          <a:lstStyle/>
          <a:p>
            <a:fld id="{E2A0E6D4-CE8E-41B1-B2B0-E5E30909087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24600"/>
            <a:ext cx="9144000" cy="533400"/>
          </a:xfrm>
          <a:prstGeom prst="rect">
            <a:avLst/>
          </a:prstGeom>
          <a:solidFill>
            <a:schemeClr val="accent2">
              <a:lumMod val="5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7223BCC5-D432-40A0-B243-FC0414FA5387}" type="datetime1">
              <a:rPr lang="en-US" smtClean="0"/>
              <a:pPr/>
              <a:t>11/20/2014</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E2A0E6D4-CE8E-41B1-B2B0-E5E30909087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ocrata.github.io/presentations/hackathons/2014-05-31-ndoc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dev.socrata.com/docs/filtering.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dev.socrata.com/docs/queries.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dev.socrata.com/docs/datatypes/location.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dev.socrata.com/foundry/#/data.cityofberkeley.info/j67x-ew72"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live-docs.socrata.com/data.cityofberkeley.info/j67x-ew7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cobinspections.azurewebsites.ne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ta.cityofberkeley.inf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budget.data.cityofboston.go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hyperlink" Target="https://data.cityofberkeley.inf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bit.ly/1v8Lve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hyperlink" Target="http://budget.data.cityofboston.gov/"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opendatahandbook.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www.socrata.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ata.cityofberkeley.inf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0"/>
            <a:ext cx="6096000" cy="685800"/>
          </a:xfrm>
        </p:spPr>
        <p:txBody>
          <a:bodyPr>
            <a:normAutofit fontScale="90000"/>
          </a:bodyPr>
          <a:lstStyle/>
          <a:p>
            <a:pPr algn="l"/>
            <a:r>
              <a:rPr lang="en-US" sz="3200" dirty="0" smtClean="0">
                <a:solidFill>
                  <a:srgbClr val="C00000"/>
                </a:solidFill>
                <a:effectLst>
                  <a:outerShdw blurRad="38100" dist="38100" dir="2700000" algn="tl">
                    <a:srgbClr val="000000">
                      <a:alpha val="43137"/>
                    </a:srgbClr>
                  </a:outerShdw>
                </a:effectLst>
              </a:rPr>
              <a:t>Open Data Portal (ODP):  </a:t>
            </a:r>
            <a:r>
              <a:rPr lang="en-US" sz="3200" dirty="0" smtClean="0">
                <a:effectLst>
                  <a:outerShdw blurRad="38100" dist="38100" dir="2700000" algn="tl">
                    <a:srgbClr val="000000">
                      <a:alpha val="43137"/>
                    </a:srgbClr>
                  </a:outerShdw>
                </a:effectLst>
              </a:rPr>
              <a:t>Pilot Project</a:t>
            </a:r>
            <a:endParaRPr lang="en-US" sz="320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609600" y="1981200"/>
            <a:ext cx="5943600" cy="1752600"/>
          </a:xfrm>
        </p:spPr>
        <p:txBody>
          <a:bodyPr>
            <a:normAutofit/>
          </a:bodyPr>
          <a:lstStyle/>
          <a:p>
            <a:pPr algn="l"/>
            <a:endParaRPr lang="en-US" sz="1000" dirty="0" smtClean="0">
              <a:solidFill>
                <a:schemeClr val="tx1"/>
              </a:solidFill>
            </a:endParaRPr>
          </a:p>
          <a:p>
            <a:pPr algn="l"/>
            <a:r>
              <a:rPr lang="en-US" sz="2400" dirty="0" smtClean="0">
                <a:solidFill>
                  <a:srgbClr val="002060"/>
                </a:solidFill>
              </a:rPr>
              <a:t>UCB Class Presentation</a:t>
            </a:r>
          </a:p>
          <a:p>
            <a:pPr algn="l"/>
            <a:endParaRPr lang="en-US" sz="2400" dirty="0" smtClean="0">
              <a:solidFill>
                <a:srgbClr val="002060"/>
              </a:solidFill>
            </a:endParaRPr>
          </a:p>
          <a:p>
            <a:pPr algn="l"/>
            <a:r>
              <a:rPr lang="en-US" sz="2400" dirty="0" smtClean="0">
                <a:solidFill>
                  <a:srgbClr val="002060"/>
                </a:solidFill>
              </a:rPr>
              <a:t>November 20, </a:t>
            </a:r>
            <a:r>
              <a:rPr lang="en-US" sz="2400" dirty="0" smtClean="0">
                <a:solidFill>
                  <a:srgbClr val="002060"/>
                </a:solidFill>
              </a:rPr>
              <a:t>2014</a:t>
            </a:r>
          </a:p>
          <a:p>
            <a:pPr algn="l"/>
            <a:endParaRPr lang="en-US" sz="2400" dirty="0">
              <a:solidFill>
                <a:schemeClr val="bg1">
                  <a:lumMod val="50000"/>
                </a:schemeClr>
              </a:solidFill>
            </a:endParaRPr>
          </a:p>
        </p:txBody>
      </p:sp>
      <p:pic>
        <p:nvPicPr>
          <p:cNvPr id="5" name="Picture 4" descr="citylogo.bmp"/>
          <p:cNvPicPr>
            <a:picLocks noChangeAspect="1"/>
          </p:cNvPicPr>
          <p:nvPr/>
        </p:nvPicPr>
        <p:blipFill>
          <a:blip r:embed="rId3" cstate="print"/>
          <a:stretch>
            <a:fillRect/>
          </a:stretch>
        </p:blipFill>
        <p:spPr>
          <a:xfrm>
            <a:off x="6781800" y="1676400"/>
            <a:ext cx="1828800" cy="1828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381000" y="990600"/>
          <a:ext cx="87630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0"/>
          <p:cNvSpPr txBox="1">
            <a:spLocks/>
          </p:cNvSpPr>
          <p:nvPr/>
        </p:nvSpPr>
        <p:spPr>
          <a:xfrm>
            <a:off x="0" y="0"/>
            <a:ext cx="9144000" cy="838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What Types of Community SRs</a:t>
            </a:r>
            <a:r>
              <a:rPr kumimoji="0" lang="en-US" sz="3600" b="1" i="0" u="none" strike="noStrike" kern="1200" cap="none" spc="0" normalizeH="0" noProof="0" dirty="0" smtClean="0">
                <a:ln>
                  <a:noFill/>
                </a:ln>
                <a:solidFill>
                  <a:srgbClr val="C00000"/>
                </a:solidFill>
                <a:effectLst/>
                <a:uLnTx/>
                <a:uFillTx/>
                <a:latin typeface="+mj-lt"/>
                <a:ea typeface="+mj-ea"/>
                <a:cs typeface="+mj-cs"/>
              </a:rPr>
              <a:t> </a:t>
            </a:r>
            <a:r>
              <a:rPr kumimoji="0" lang="en-US" sz="3600" b="1" i="0" u="none" strike="noStrike" kern="1200" cap="none" spc="0" normalizeH="0" baseline="0" noProof="0" dirty="0" smtClean="0">
                <a:ln>
                  <a:noFill/>
                </a:ln>
                <a:solidFill>
                  <a:srgbClr val="C00000"/>
                </a:solidFill>
                <a:effectLst/>
                <a:uLnTx/>
                <a:uFillTx/>
                <a:latin typeface="+mj-lt"/>
                <a:ea typeface="+mj-ea"/>
                <a:cs typeface="+mj-cs"/>
              </a:rPr>
              <a:t>Does CoB Get?</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l="3892" t="20986" r="20497" b="9655"/>
          <a:stretch>
            <a:fillRect/>
          </a:stretch>
        </p:blipFill>
        <p:spPr bwMode="auto">
          <a:xfrm>
            <a:off x="0" y="685800"/>
            <a:ext cx="9144000" cy="6169446"/>
          </a:xfrm>
          <a:prstGeom prst="rect">
            <a:avLst/>
          </a:prstGeom>
          <a:noFill/>
          <a:ln w="9525">
            <a:noFill/>
            <a:miter lim="800000"/>
            <a:headEnd/>
            <a:tailEnd/>
          </a:ln>
        </p:spPr>
      </p:pic>
      <p:sp>
        <p:nvSpPr>
          <p:cNvPr id="5" name="Title 10"/>
          <p:cNvSpPr txBox="1">
            <a:spLocks/>
          </p:cNvSpPr>
          <p:nvPr/>
        </p:nvSpPr>
        <p:spPr>
          <a:xfrm>
            <a:off x="0" y="0"/>
            <a:ext cx="9144000" cy="838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Where Has</a:t>
            </a:r>
            <a:r>
              <a:rPr kumimoji="0" lang="en-US" sz="3600" b="1" i="0" u="none" strike="noStrike" kern="1200" cap="none" spc="0" normalizeH="0" noProof="0" dirty="0" smtClean="0">
                <a:ln>
                  <a:noFill/>
                </a:ln>
                <a:solidFill>
                  <a:srgbClr val="C00000"/>
                </a:solidFill>
                <a:effectLst/>
                <a:uLnTx/>
                <a:uFillTx/>
                <a:latin typeface="+mj-lt"/>
                <a:ea typeface="+mj-ea"/>
                <a:cs typeface="+mj-cs"/>
              </a:rPr>
              <a:t> Crime Occurred Most</a:t>
            </a:r>
            <a:r>
              <a:rPr kumimoji="0" lang="en-US" sz="3600" b="1" i="0" u="none" strike="noStrike" kern="1200" cap="none" spc="0" normalizeH="0" baseline="0" noProof="0" dirty="0" smtClean="0">
                <a:ln>
                  <a:noFill/>
                </a:ln>
                <a:solidFill>
                  <a:srgbClr val="C00000"/>
                </a:solidFill>
                <a:effectLst/>
                <a:uLnTx/>
                <a:uFillTx/>
                <a:latin typeface="+mj-lt"/>
                <a:ea typeface="+mj-ea"/>
                <a:cs typeface="+mj-cs"/>
              </a:rPr>
              <a:t>?</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noAutofit/>
          </a:bodyPr>
          <a:lstStyle/>
          <a:p>
            <a:r>
              <a:rPr lang="en-US" sz="2800" b="1" dirty="0" smtClean="0">
                <a:solidFill>
                  <a:srgbClr val="C00000"/>
                </a:solidFill>
              </a:rPr>
              <a:t>What Are The Inspection Scores For Elmwood Restaurants?</a:t>
            </a:r>
            <a:br>
              <a:rPr lang="en-US" sz="2800" b="1" dirty="0" smtClean="0">
                <a:solidFill>
                  <a:srgbClr val="C00000"/>
                </a:solidFill>
              </a:rPr>
            </a:br>
            <a:endParaRPr lang="en-US" sz="2800" b="1" dirty="0">
              <a:solidFill>
                <a:srgbClr val="C00000"/>
              </a:solidFill>
            </a:endParaRPr>
          </a:p>
        </p:txBody>
      </p:sp>
      <p:pic>
        <p:nvPicPr>
          <p:cNvPr id="4" name="Picture 3"/>
          <p:cNvPicPr/>
          <p:nvPr/>
        </p:nvPicPr>
        <p:blipFill>
          <a:blip r:embed="rId3" cstate="print"/>
          <a:srcRect l="13175" t="20664" r="48396" b="34155"/>
          <a:stretch>
            <a:fillRect/>
          </a:stretch>
        </p:blipFill>
        <p:spPr bwMode="auto">
          <a:xfrm>
            <a:off x="0" y="762000"/>
            <a:ext cx="9144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C00000"/>
                </a:solidFill>
              </a:rPr>
              <a:t>What Was </a:t>
            </a:r>
            <a:r>
              <a:rPr lang="en-US" b="1" dirty="0" err="1" smtClean="0">
                <a:solidFill>
                  <a:srgbClr val="C00000"/>
                </a:solidFill>
              </a:rPr>
              <a:t>CoB’s</a:t>
            </a:r>
            <a:r>
              <a:rPr lang="en-US" b="1" dirty="0" smtClean="0">
                <a:solidFill>
                  <a:srgbClr val="C00000"/>
                </a:solidFill>
              </a:rPr>
              <a:t> Utility Tax Revenue in 2013?</a:t>
            </a:r>
            <a:endParaRPr lang="en-US" b="1" dirty="0">
              <a:solidFill>
                <a:srgbClr val="C00000"/>
              </a:solidFill>
            </a:endParaRPr>
          </a:p>
        </p:txBody>
      </p:sp>
      <p:pic>
        <p:nvPicPr>
          <p:cNvPr id="4" name="Picture 3"/>
          <p:cNvPicPr/>
          <p:nvPr/>
        </p:nvPicPr>
        <p:blipFill>
          <a:blip r:embed="rId3" cstate="print"/>
          <a:srcRect l="2817" t="7051" r="31004" b="33724"/>
          <a:stretch>
            <a:fillRect/>
          </a:stretch>
        </p:blipFill>
        <p:spPr bwMode="auto">
          <a:xfrm>
            <a:off x="0" y="990600"/>
            <a:ext cx="91440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1364" t="8405" r="12702" b="35126"/>
          <a:stretch>
            <a:fillRect/>
          </a:stretch>
        </p:blipFill>
        <p:spPr bwMode="auto">
          <a:xfrm>
            <a:off x="0" y="762000"/>
            <a:ext cx="9144000" cy="5410200"/>
          </a:xfrm>
          <a:prstGeom prst="rect">
            <a:avLst/>
          </a:prstGeom>
          <a:noFill/>
          <a:ln w="9525">
            <a:noFill/>
            <a:miter lim="800000"/>
            <a:headEnd/>
            <a:tailEnd/>
          </a:ln>
        </p:spPr>
      </p:pic>
      <p:sp>
        <p:nvSpPr>
          <p:cNvPr id="6" name="Title 10"/>
          <p:cNvSpPr txBox="1">
            <a:spLocks/>
          </p:cNvSpPr>
          <p:nvPr/>
        </p:nvSpPr>
        <p:spPr>
          <a:xfrm>
            <a:off x="0" y="0"/>
            <a:ext cx="9144000" cy="838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Have Refuse </a:t>
            </a:r>
            <a:r>
              <a:rPr kumimoji="0" lang="en-US" sz="3600" b="1" i="0" u="none" strike="noStrike" kern="1200" cap="none" spc="0" normalizeH="0" noProof="0" dirty="0" smtClean="0">
                <a:ln>
                  <a:noFill/>
                </a:ln>
                <a:solidFill>
                  <a:srgbClr val="C00000"/>
                </a:solidFill>
                <a:effectLst/>
                <a:uLnTx/>
                <a:uFillTx/>
                <a:latin typeface="+mj-lt"/>
                <a:ea typeface="+mj-ea"/>
                <a:cs typeface="+mj-cs"/>
              </a:rPr>
              <a:t>Bin Sizes Increased or Decreased? </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1611" t="6897" r="3323" b="33793"/>
          <a:stretch>
            <a:fillRect/>
          </a:stretch>
        </p:blipFill>
        <p:spPr bwMode="auto">
          <a:xfrm>
            <a:off x="0" y="838200"/>
            <a:ext cx="9144000" cy="6019800"/>
          </a:xfrm>
          <a:prstGeom prst="rect">
            <a:avLst/>
          </a:prstGeom>
          <a:noFill/>
          <a:ln w="9525">
            <a:noFill/>
            <a:miter lim="800000"/>
            <a:headEnd/>
            <a:tailEnd/>
          </a:ln>
        </p:spPr>
      </p:pic>
      <p:sp>
        <p:nvSpPr>
          <p:cNvPr id="5" name="Title 10"/>
          <p:cNvSpPr txBox="1">
            <a:spLocks/>
          </p:cNvSpPr>
          <p:nvPr/>
        </p:nvSpPr>
        <p:spPr>
          <a:xfrm>
            <a:off x="0" y="0"/>
            <a:ext cx="9144000" cy="838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rgbClr val="C00000"/>
                </a:solidFill>
                <a:effectLst/>
                <a:uLnTx/>
                <a:uFillTx/>
                <a:latin typeface="+mj-lt"/>
                <a:ea typeface="+mj-ea"/>
                <a:cs typeface="+mj-cs"/>
              </a:rPr>
              <a:t>How Much Water </a:t>
            </a:r>
            <a:r>
              <a:rPr lang="en-US" sz="3000" b="1" dirty="0" smtClean="0">
                <a:solidFill>
                  <a:srgbClr val="C00000"/>
                </a:solidFill>
                <a:latin typeface="+mj-lt"/>
                <a:ea typeface="+mj-ea"/>
                <a:cs typeface="+mj-cs"/>
              </a:rPr>
              <a:t>Is Used In Berkeley?</a:t>
            </a:r>
            <a:endParaRPr kumimoji="0" lang="en-US" sz="3000" b="1" i="0" u="none" strike="noStrike" kern="1200" cap="none" spc="0" normalizeH="0" baseline="0" noProof="0" dirty="0">
              <a:ln>
                <a:noFill/>
              </a:ln>
              <a:solidFill>
                <a:srgbClr val="00206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lstStyle/>
          <a:p>
            <a:r>
              <a:rPr lang="en-US" dirty="0" err="1" smtClean="0">
                <a:solidFill>
                  <a:srgbClr val="FF0000"/>
                </a:solidFill>
              </a:rPr>
              <a:t>Socrata</a:t>
            </a:r>
            <a:r>
              <a:rPr lang="en-US" dirty="0" smtClean="0">
                <a:solidFill>
                  <a:srgbClr val="FF0000"/>
                </a:solidFill>
              </a:rPr>
              <a:t> Open Data API</a:t>
            </a:r>
            <a:br>
              <a:rPr lang="en-US" dirty="0" smtClean="0">
                <a:solidFill>
                  <a:srgbClr val="FF0000"/>
                </a:solidFill>
              </a:rPr>
            </a:br>
            <a:r>
              <a:rPr lang="en-US" dirty="0" smtClean="0">
                <a:solidFill>
                  <a:srgbClr val="FF0000"/>
                </a:solidFill>
              </a:rPr>
              <a:t>(SODA)</a:t>
            </a:r>
            <a:endParaRPr lang="en-US" dirty="0">
              <a:solidFill>
                <a:srgbClr val="FF0000"/>
              </a:solidFill>
            </a:endParaRPr>
          </a:p>
        </p:txBody>
      </p:sp>
      <p:sp>
        <p:nvSpPr>
          <p:cNvPr id="3" name="Subtitle 2"/>
          <p:cNvSpPr>
            <a:spLocks noGrp="1"/>
          </p:cNvSpPr>
          <p:nvPr>
            <p:ph type="subTitle" idx="1"/>
          </p:nvPr>
        </p:nvSpPr>
        <p:spPr/>
        <p:txBody>
          <a:bodyPr>
            <a:normAutofit fontScale="85000" lnSpcReduction="20000"/>
          </a:bodyPr>
          <a:lstStyle/>
          <a:p>
            <a:pPr marL="457200" indent="-457200" algn="l">
              <a:buFont typeface="Arial" panose="020B0604020202020204" pitchFamily="34" charset="0"/>
              <a:buChar char="•"/>
            </a:pPr>
            <a:r>
              <a:rPr lang="en-US" dirty="0" smtClean="0"/>
              <a:t>Introduction to SODA</a:t>
            </a:r>
          </a:p>
          <a:p>
            <a:pPr marL="457200" indent="-457200" algn="l">
              <a:buFont typeface="Arial" panose="020B0604020202020204" pitchFamily="34" charset="0"/>
              <a:buChar char="•"/>
            </a:pPr>
            <a:r>
              <a:rPr lang="en-US" dirty="0" err="1" smtClean="0"/>
              <a:t>OpenBudget</a:t>
            </a:r>
            <a:r>
              <a:rPr lang="en-US" dirty="0" smtClean="0"/>
              <a:t>, Open311</a:t>
            </a:r>
          </a:p>
          <a:p>
            <a:pPr marL="457200" indent="-457200" algn="l">
              <a:buFont typeface="Arial" panose="020B0604020202020204" pitchFamily="34" charset="0"/>
              <a:buChar char="•"/>
            </a:pPr>
            <a:r>
              <a:rPr lang="en-US" dirty="0" smtClean="0"/>
              <a:t>How To</a:t>
            </a:r>
          </a:p>
          <a:p>
            <a:pPr marL="457200" indent="-457200" algn="l">
              <a:buFont typeface="Arial" panose="020B0604020202020204" pitchFamily="34" charset="0"/>
              <a:buChar char="•"/>
            </a:pPr>
            <a:r>
              <a:rPr lang="en-US" dirty="0" smtClean="0"/>
              <a:t>Example</a:t>
            </a:r>
            <a:endParaRPr lang="en-US" dirty="0"/>
          </a:p>
        </p:txBody>
      </p:sp>
      <p:sp>
        <p:nvSpPr>
          <p:cNvPr id="48130" name="AutoShape 2" descr="data:image/png;base64,iVBORw0KGgoAAAANSUhEUgAAAOEAAADhCAMAAAAJbSJIAAAA21BMVEX////m5+g0NDTvPTpnZ2cwMDAxMTEtLS38/PwqKiomJiYjIyOWlpZgYGAoKCj4+PgRERGPj48eHh7w8PBdXV3z8/Pj4+PU1NTr6uoaGhq+vr7e3d2Hh4elpaU4ODg+Pj5QUFDHxsaxsbF7e3vPz8/Bv79ERES2tbVubm5sa2tUVFSdnZ3uIRx/f3/vNDJCQkLwRTv5uK/uKCb3oJX83df96+byZVnybWP6xr71hHfwU1HyaWf2p6b70dH+9PPze3ntCgDwQ0D1lpX4trX1i3/xUED82dHzb27xXEwNoCPpAAAMlElEQVR4nO1daWPiRhIFWbcQMrpBEgYBRsBgJ5Nrsskmm02ym///i1ZdJSSBD/C4bVVm+32YkY3A/eju1/WqS1KvJyAgICAgICAgICAgICAgICAgICAgICAgICAgQBg//+vDhw+//fbTr//+/Z/fdd0YrtCDQC//++7uCnAHuPrp53/+0nXLXgknDqP1bl/Y25kflzx/rBhe1UT/8evflqTuLbPUnmljyxwODXOcl7/79PHqBHcfr/77txytSZ7Oxq5lWpbrXrvSbLYfOb3eL3+d8vvw1+9/Q37hZOGWHWdaY2M7yiaRU7/yx91x9/35TUnPeeajKCLJt1NzaFjGNs0TR4ff6UHcZ0f/uTui98cnvadH+5si7rbJL0GcbyRLGxq3xToMeoyat1xno3RRFOzl72uGd1c/fM1G58AfGupwFnXb7IuRjFRLM4bT/dJjP3rzLC1832bw5+Uvvv54ENCvvvkW3qHvLEWSJO2+32W7L8XEHxuaZS0Yl16wzIotI+f7vrxIB0xHv/sKR+fHHz+VP0U4NJeKWlI0/A4bfhmc/MbUNHebMdnw5il23CbNV2F9DlsK7z7+8HW5+vXXBXZrrzc3SoaSteyo4RdCn2xNRTHtFeOXDIqKHZuKpcgkyxUbtZ/u7j5+/823peI4I9mWZdlGiguNdeKoUwLnEMrlbDJnwG858u2y/fs5G4ThPM8Go9EoK2n98ufVj4fgJZEBBUzXtVUyVCXKYrNzNckYMxa95Z7x87OkPE7WjBxDyth+YtrpLFfwloT1oezD0Oxfs2GqWvPuGDyPZGZJqluwtSHc++XYs9cl13g1GpUEB/kyifXqTCfJS7prOE6B4YQd6r6CFLOOGJzBRNUkRcsZi5zNLntXcg1Wg5LfYJ0chSvRaFACJ9yIdaKPI3M+loDikCTF3FQlRWKjzWGNtgt2mOwYl7V3cq6eNQwLmIcBvlAYEtmBmrmSpEwZK33PCC7YjJtDXyUPTnZ2jCCM0rldD1L2wkxDilLwfk2/DOuhKqkaEExBO9ioxMH4SKi5Ll8YwYIZw2IxqF/p3w6BorV7r5ZfiEQt4xGXhSu9zGcEWb/pjN9g8uBkL68JJmyM2in8GmNzZwMUldnpyO4Ydjm4FJ+1uc/42TDFYujC/ORUbwXE5+zk1YadjN2l95GTPgNBdWnNxIgtZCZwWbEutOEwQMWcNFNKD6IctDVnQzcGRdrgutiL+xXFFXSisX9nDs9jwBo1hgYO7KZbJkixXAqjMEyieemeACvGz8vs8lR/VI1Gr98/UJyqMEwp2WGdDVLpGo7XMA032NYlLBaDQ0TDsJtAAJ4MIORJK53V436/prjHJYNS8IaxyBiaHmKguUCKTjLJdkhwsMvyVQQjNlzvy/6z7cGBhFMR7IPuzi1Q01UXVJ6CzPrQRduTQyfam8My7wRezOAFbNixmZjKzFAVWe2mgn4NpqcJdOGQkseIYZkeVz2S+zZy3K2Ol0I9WeXpBpy+nEb1anAYoQDWx84W3L79nhTOYATqd334MUwrjszUlzozmUyyQbqQfR+t/iJb6vV7da/fBvAu2DemTjtg8gQSSD+0W9TP97Zvg6pi+sJGp+8XaT5vx2Mn/KqJiN+YRidjg+EyzpvaH3lz1m9FwVzGpigW6SBbL71Ab7/ROeVXTcQJSI1BJp0RQQwiGSD8cXsV04M4DkuUOnNMrXrxIT9kGEIfmqfRUGcYmEAQ0qBOOZMecHkET9ArAZEfrPl0xBSUT52C9kO74+ejET14ZHAeiakOq49CJq8osS9cO3RhJYmO/khX6rrjPdV39TvZiSnMbO19eTwNYGiAAzrqnNgrF3mnpKqX/wZs3T9DDt/FPmcHA/+ayiZGi+FFHM6A9f3KJWWgODNkk9iBjJRJxecjwwU7fE5CXsTwpvnWCAA8ubZhhzwYMqk5iCkRiwhRpLJlh8F5AmcB8gKWWr0hkqupWsPWQ+c8gfNgn5lD3DYOz/zpd8IEhE8D78SDIex6wGdaD/N0nSDSGkvOgyFIDezRDAdn/vQ7IUThwwQiB4bgrpQmUCIACExRaniJafWZPpHcfsuScxNTiNtQvghggJacq5iuMN9GJKOIUeQQokgeDJmYoq22iJjgEL5vEzbLeDCEPSlScVt821hybmJaSU23zA6oosgZO+YhNa2M4u0lKZF3AFpygx3ykJqWCZYe7h93ggxaM2Yt4yKmELdhRpGICZ67ddym82KYqCBfRIoygnHTGl5Sg/KlLTqmVsG5fyIZ9ZloSc1Nt8wO0IvGknOL21C+rs/86fcCmmCVfffcxLSSLyJiWllySLFwYIhSMyZlgt06iuTCEIpvwVgPiWQU0ZLzNcEB5vCIiCkWiKAl5yamC41S0YmNGUX47jkwxLgNbKdFhCEInwpRJOeMokvFBJu1JecmpuGYkgmOpKY1vLZnem4jX93DQ0sO1XY8pAZMMEamBRGL+BYZxUpMiWxeLIzaknOWGoNIRhGjSIWb1LDPxEJTl0hZDVpyvhnFxKC0E5xAVMPPBIOYSo18dQ+P805wK6O47ZZZjbfYvKjki0jRyaix5NxMMG5eqETitsoEcxXTJcbeRDKKlSXnunmBe69UdoLRkvPNKOpYDi13TK2C46OYsoWMc0aRSjk0Ct/9G2QUNSKRKVpyFyopeDCkVw494SymYIJbe6/dI+S8edHsBJMph7YaS84rbqvki8q1Jds3EFOQGlXqmNkBrSiS304wXo1DRExblpyb1GBkSqUcet5Ycm6bF+291+4R4lYKRJHcCr4lSmU1PbXZl+ZWDg3bBZpMJLXvN0U+3OK2EalyaJT2+y+4HBpuL4Pl0NzEdE6rHNpoLDkPho2YUjHB4c0bVPBBppnMTnCrnpBb3IbytSVVDg1FPpyvLaFyF7eqHJpbBR/7zNbeKwFM3qAceqk1Obzu8Rbl0N6XXw6NGyIEy6E5ZxRJlUOrCjvkZoJRTKdEKviy5gplUQ59MUMsh6ZyG76gdYUy33Jog0jc5rQu1OMtNd0yq1FdE8xr86J12yha5dDSF1wOjSZ4zCJKblITUSyHZnEb53JoKmU1/wfl0Ar/jOKhgo9I3CY39YRfaDn0DqNIrhnFNcFyaBNuX8qDYUtMiZjgCKNIUQ59McAE3xO8wQLfjCKxcujGkvPbvIDJrRLJKGbNFcr8Moq0yqHf4gYLBqWdYCyH5iymKiUT/Cbl0DNKN1jobfhuXjRiSqYcGusJx+yQmwnGuI3K3aFbF9WJcuiLABnFKaXCIU/hmlGEeYg5UyoMg21jyV8vpiguGNSQeU5SVcHHJ6MIxj6QVEp7F21L/moxhfXe2UIuikyZaVUOzUVMYRI6BT62xCWSTzyIKUaRr2QIY3SAi6FmE0nU9I4s+evEFHUU0nd0ihUYMDJ9/Q0W8AFYMj7t4ppImgawb8qhXyOmWCSEd9aUDCLWCYGr1yvLoQ+3qd9RfOrM6vXl0PVt+Ce4FFK5RWSFsLWV8lkTsebnFWOQGTKbFge0b6+qv1ROvXpR0DMLVYbMLn4NqCdU7yvD+hK1aT0AQ1/fYlKrdPdU0mw18BkjxiGFe2k3tp/v4axsU6kIalMipqLBEgfX0K704QKKcXD06I985moVP8nyackMwMbmaeMFNu5ZivHJs1l6UWpYh/6TDCpJxGNEhlq1r16p9dPnP8AjoALndN8zXN8OD+8uZ6BbUJuCFTK3aqLqHhWh6y08fJcT5vK06T5JsbZk/MQDDKxDP7iXlRjoznIgG5ZWd5+kmrOcSHn3o8gPa1n14Mdn4a12suYOa3Fhc9hVciI7908h3ptViy3XzubJo83Vw+Vq4BvXltlmJ6nGWKY7Phv0N4clWzOH0u222O/W0QHLbLeQt7dTwxwq0hFUzbrfU0nJnENqtBquaIZpue7QKOG6rjnUNEVVpRNo1lReE0nfXwDd1k4ZnMFUzgmu788gmr6In7rNlknzcGvCiJPlZLeXZ9LLCJbQykFcrhgzOc1Wy4TIzv0x4ihb+KWAuKahKQ9m2YVdiXPWmM78RRaRmpTOurh1zccE5HOZGqZ7W0zIDNv41tX4cDviqY1nVGKbvmIp51v8YpQLCJkJ6e1szf38+fcAbD66qr2j0oUMTn+SyrMb7TVCU1EzXe1mtknnfTrZ/BpeEs3LxeKWtdMYmpZZrgAQwDyhQOwFpTzDKAXUZMuFos7kfTaPQkqd9yiCfrScrPMsTRe2vL25uZGuH8O0fGUr24s0zfL1ZBnF5IkJCAgICAgICAgICAgICAgICAgICAgICAgICHzJ+B8DdQ4/np7EM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8132" name="AutoShape 4" descr="data:image/png;base64,iVBORw0KGgoAAAANSUhEUgAAAOEAAADhCAMAAAAJbSJIAAAA21BMVEX////m5+g0NDTvPTpnZ2cwMDAxMTEtLS38/PwqKiomJiYjIyOWlpZgYGAoKCj4+PgRERGPj48eHh7w8PBdXV3z8/Pj4+PU1NTr6uoaGhq+vr7e3d2Hh4elpaU4ODg+Pj5QUFDHxsaxsbF7e3vPz8/Bv79ERES2tbVubm5sa2tUVFSdnZ3uIRx/f3/vNDJCQkLwRTv5uK/uKCb3oJX83df96+byZVnybWP6xr71hHfwU1HyaWf2p6b70dH+9PPze3ntCgDwQ0D1lpX4trX1i3/xUED82dHzb27xXEwNoCPpAAAMlElEQVR4nO1daWPiRhIFWbcQMrpBEgYBRsBgJ5Nrsskmm02ym///i1ZdJSSBD/C4bVVm+32YkY3A/eju1/WqS1KvJyAgICAgICAgICAgICAgICAgICAgICAgICAgQBg//+vDhw+//fbTr//+/Z/fdd0YrtCDQC//++7uCnAHuPrp53/+0nXLXgknDqP1bl/Y25kflzx/rBhe1UT/8evflqTuLbPUnmljyxwODXOcl7/79PHqBHcfr/77txytSZ7Oxq5lWpbrXrvSbLYfOb3eL3+d8vvw1+9/Q37hZOGWHWdaY2M7yiaRU7/yx91x9/35TUnPeeajKCLJt1NzaFjGNs0TR4ff6UHcZ0f/uTui98cnvadH+5si7rbJL0GcbyRLGxq3xToMeoyat1xno3RRFOzl72uGd1c/fM1G58AfGupwFnXb7IuRjFRLM4bT/dJjP3rzLC1832bw5+Uvvv54ENCvvvkW3qHvLEWSJO2+32W7L8XEHxuaZS0Yl16wzIotI+f7vrxIB0xHv/sKR+fHHz+VP0U4NJeKWlI0/A4bfhmc/MbUNHebMdnw5il23CbNV2F9DlsK7z7+8HW5+vXXBXZrrzc3SoaSteyo4RdCn2xNRTHtFeOXDIqKHZuKpcgkyxUbtZ/u7j5+/823peI4I9mWZdlGiguNdeKoUwLnEMrlbDJnwG858u2y/fs5G4ThPM8Go9EoK2n98ufVj4fgJZEBBUzXtVUyVCXKYrNzNckYMxa95Z7x87OkPE7WjBxDyth+YtrpLFfwloT1oezD0Oxfs2GqWvPuGDyPZGZJqluwtSHc++XYs9cl13g1GpUEB/kyifXqTCfJS7prOE6B4YQd6r6CFLOOGJzBRNUkRcsZi5zNLntXcg1Wg5LfYJ0chSvRaFACJ9yIdaKPI3M+loDikCTF3FQlRWKjzWGNtgt2mOwYl7V3cq6eNQwLmIcBvlAYEtmBmrmSpEwZK33PCC7YjJtDXyUPTnZ2jCCM0rldD1L2wkxDilLwfk2/DOuhKqkaEExBO9ioxMH4SKi5Ll8YwYIZw2IxqF/p3w6BorV7r5ZfiEQt4xGXhSu9zGcEWb/pjN9g8uBkL68JJmyM2in8GmNzZwMUldnpyO4Ydjm4FJ+1uc/42TDFYujC/ORUbwXE5+zk1YadjN2l95GTPgNBdWnNxIgtZCZwWbEutOEwQMWcNFNKD6IctDVnQzcGRdrgutiL+xXFFXSisX9nDs9jwBo1hgYO7KZbJkixXAqjMEyieemeACvGz8vs8lR/VI1Gr98/UJyqMEwp2WGdDVLpGo7XMA032NYlLBaDQ0TDsJtAAJ4MIORJK53V436/prjHJYNS8IaxyBiaHmKguUCKTjLJdkhwsMvyVQQjNlzvy/6z7cGBhFMR7IPuzi1Q01UXVJ6CzPrQRduTQyfam8My7wRezOAFbNixmZjKzFAVWe2mgn4NpqcJdOGQkseIYZkeVz2S+zZy3K2Ol0I9WeXpBpy+nEb1anAYoQDWx84W3L79nhTOYATqd334MUwrjszUlzozmUyyQbqQfR+t/iJb6vV7da/fBvAu2DemTjtg8gQSSD+0W9TP97Zvg6pi+sJGp+8XaT5vx2Mn/KqJiN+YRidjg+EyzpvaH3lz1m9FwVzGpigW6SBbL71Ab7/ROeVXTcQJSI1BJp0RQQwiGSD8cXsV04M4DkuUOnNMrXrxIT9kGEIfmqfRUGcYmEAQ0qBOOZMecHkET9ArAZEfrPl0xBSUT52C9kO74+ejET14ZHAeiakOq49CJq8osS9cO3RhJYmO/khX6rrjPdV39TvZiSnMbO19eTwNYGiAAzrqnNgrF3mnpKqX/wZs3T9DDt/FPmcHA/+ayiZGi+FFHM6A9f3KJWWgODNkk9iBjJRJxecjwwU7fE5CXsTwpvnWCAA8ubZhhzwYMqk5iCkRiwhRpLJlh8F5AmcB8gKWWr0hkqupWsPWQ+c8gfNgn5lD3DYOz/zpd8IEhE8D78SDIex6wGdaD/N0nSDSGkvOgyFIDezRDAdn/vQ7IUThwwQiB4bgrpQmUCIACExRaniJafWZPpHcfsuScxNTiNtQvghggJacq5iuMN9GJKOIUeQQokgeDJmYoq22iJjgEL5vEzbLeDCEPSlScVt821hybmJaSU23zA6oosgZO+YhNa2M4u0lKZF3AFpygx3ykJqWCZYe7h93ggxaM2Yt4yKmELdhRpGICZ67ddym82KYqCBfRIoygnHTGl5Sg/KlLTqmVsG5fyIZ9ZloSc1Nt8wO0IvGknOL21C+rs/86fcCmmCVfffcxLSSLyJiWllySLFwYIhSMyZlgt06iuTCEIpvwVgPiWQU0ZLzNcEB5vCIiCkWiKAl5yamC41S0YmNGUX47jkwxLgNbKdFhCEInwpRJOeMokvFBJu1JecmpuGYkgmOpKY1vLZnem4jX93DQ0sO1XY8pAZMMEamBRGL+BYZxUpMiWxeLIzaknOWGoNIRhGjSIWb1LDPxEJTl0hZDVpyvhnFxKC0E5xAVMPPBIOYSo18dQ+P805wK6O47ZZZjbfYvKjki0jRyaix5NxMMG5eqETitsoEcxXTJcbeRDKKlSXnunmBe69UdoLRkvPNKOpYDi13TK2C46OYsoWMc0aRSjk0Ct/9G2QUNSKRKVpyFyopeDCkVw494SymYIJbe6/dI+S8edHsBJMph7YaS84rbqvki8q1Jds3EFOQGlXqmNkBrSiS304wXo1DRExblpyb1GBkSqUcet5Ycm6bF+291+4R4lYKRJHcCr4lSmU1PbXZl+ZWDg3bBZpMJLXvN0U+3OK2EalyaJT2+y+4HBpuL4Pl0NzEdE6rHNpoLDkPho2YUjHB4c0bVPBBppnMTnCrnpBb3IbytSVVDg1FPpyvLaFyF7eqHJpbBR/7zNbeKwFM3qAceqk1Obzu8Rbl0N6XXw6NGyIEy6E5ZxRJlUOrCjvkZoJRTKdEKviy5gplUQ59MUMsh6ZyG76gdYUy33Jog0jc5rQu1OMtNd0yq1FdE8xr86J12yha5dDSF1wOjSZ4zCJKblITUSyHZnEb53JoKmU1/wfl0Ar/jOKhgo9I3CY39YRfaDn0DqNIrhnFNcFyaBNuX8qDYUtMiZjgCKNIUQ59McAE3xO8wQLfjCKxcujGkvPbvIDJrRLJKGbNFcr8Moq0yqHf4gYLBqWdYCyH5iymKiUT/Cbl0DNKN1jobfhuXjRiSqYcGusJx+yQmwnGuI3K3aFbF9WJcuiLABnFKaXCIU/hmlGEeYg5UyoMg21jyV8vpiguGNSQeU5SVcHHJ6MIxj6QVEp7F21L/moxhfXe2UIuikyZaVUOzUVMYRI6BT62xCWSTzyIKUaRr2QIY3SAi6FmE0nU9I4s+evEFHUU0nd0ihUYMDJ9/Q0W8AFYMj7t4ppImgawb8qhXyOmWCSEd9aUDCLWCYGr1yvLoQ+3qd9RfOrM6vXl0PVt+Ce4FFK5RWSFsLWV8lkTsebnFWOQGTKbFge0b6+qv1ROvXpR0DMLVYbMLn4NqCdU7yvD+hK1aT0AQ1/fYlKrdPdU0mw18BkjxiGFe2k3tp/v4axsU6kIalMipqLBEgfX0K704QKKcXD06I985moVP8nyackMwMbmaeMFNu5ZivHJs1l6UWpYh/6TDCpJxGNEhlq1r16p9dPnP8AjoALndN8zXN8OD+8uZ6BbUJuCFTK3aqLqHhWh6y08fJcT5vK06T5JsbZk/MQDDKxDP7iXlRjoznIgG5ZWd5+kmrOcSHn3o8gPa1n14Mdn4a12suYOa3Fhc9hVciI7908h3ptViy3XzubJo83Vw+Vq4BvXltlmJ6nGWKY7Phv0N4clWzOH0u222O/W0QHLbLeQt7dTwxwq0hFUzbrfU0nJnENqtBquaIZpue7QKOG6rjnUNEVVpRNo1lReE0nfXwDd1k4ZnMFUzgmu788gmr6In7rNlknzcGvCiJPlZLeXZ9LLCJbQykFcrhgzOc1Wy4TIzv0x4ihb+KWAuKahKQ9m2YVdiXPWmM78RRaRmpTOurh1zccE5HOZGqZ7W0zIDNv41tX4cDviqY1nVGKbvmIp51v8YpQLCJkJ6e1szf38+fcAbD66qr2j0oUMTn+SyrMb7TVCU1EzXe1mtknnfTrZ/BpeEs3LxeKWtdMYmpZZrgAQwDyhQOwFpTzDKAXUZMuFos7kfTaPQkqd9yiCfrScrPMsTRe2vL25uZGuH8O0fGUr24s0zfL1ZBnF5IkJCAgICAgICAgICAgICAgICAgICAgICAgICHzJ+B8DdQ4/np7EM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8133" name="Picture 5" descr="G:\IT\Open_Data\8.0_Outreach_Engagement\UCB_20141120\SODA.png"/>
          <p:cNvPicPr>
            <a:picLocks noChangeAspect="1" noChangeArrowheads="1"/>
          </p:cNvPicPr>
          <p:nvPr/>
        </p:nvPicPr>
        <p:blipFill>
          <a:blip r:embed="rId2" cstate="print"/>
          <a:srcRect/>
          <a:stretch>
            <a:fillRect/>
          </a:stretch>
        </p:blipFill>
        <p:spPr bwMode="auto">
          <a:xfrm>
            <a:off x="3505200" y="1676400"/>
            <a:ext cx="2143125" cy="2143125"/>
          </a:xfrm>
          <a:prstGeom prst="rect">
            <a:avLst/>
          </a:prstGeom>
          <a:noFill/>
        </p:spPr>
      </p:pic>
    </p:spTree>
    <p:extLst>
      <p:ext uri="{BB962C8B-B14F-4D97-AF65-F5344CB8AC3E}">
        <p14:creationId xmlns:p14="http://schemas.microsoft.com/office/powerpoint/2010/main" xmlns="" val="2245110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44562"/>
          </a:xfrm>
        </p:spPr>
        <p:txBody>
          <a:bodyPr>
            <a:noAutofit/>
          </a:bodyPr>
          <a:lstStyle/>
          <a:p>
            <a:pPr lvl="0">
              <a:defRPr/>
            </a:pPr>
            <a:r>
              <a:rPr lang="en-US" sz="2800" b="1" dirty="0" smtClean="0">
                <a:solidFill>
                  <a:srgbClr val="C00000"/>
                </a:solidFill>
              </a:rPr>
              <a:t>SF311 Explorer </a:t>
            </a:r>
            <a:r>
              <a:rPr lang="en-US" sz="2800" b="1" dirty="0" smtClean="0">
                <a:solidFill>
                  <a:srgbClr val="C00000"/>
                </a:solidFill>
              </a:rPr>
              <a:t>App – Built on SF’s ODP using SODA</a:t>
            </a:r>
            <a:endParaRPr lang="en-US" sz="2800" b="1" dirty="0">
              <a:solidFill>
                <a:srgbClr val="002060"/>
              </a:solidFill>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1011984" y="990600"/>
            <a:ext cx="7120031"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pPr lvl="0">
              <a:defRPr/>
            </a:pPr>
            <a:r>
              <a:rPr lang="en-US" b="1" dirty="0" smtClean="0">
                <a:solidFill>
                  <a:srgbClr val="C00000"/>
                </a:solidFill>
              </a:rPr>
              <a:t>Boston’s Open </a:t>
            </a:r>
            <a:r>
              <a:rPr lang="en-US" b="1" dirty="0" smtClean="0">
                <a:solidFill>
                  <a:srgbClr val="C00000"/>
                </a:solidFill>
              </a:rPr>
              <a:t>Budget </a:t>
            </a:r>
            <a:r>
              <a:rPr lang="en-US" b="1" dirty="0" smtClean="0">
                <a:solidFill>
                  <a:srgbClr val="C00000"/>
                </a:solidFill>
              </a:rPr>
              <a:t>App – Built on their ODP using SODA</a:t>
            </a:r>
            <a:endParaRPr lang="en-US" b="1" dirty="0">
              <a:solidFill>
                <a:srgbClr val="002060"/>
              </a:solidFill>
            </a:endParaRPr>
          </a:p>
        </p:txBody>
      </p:sp>
      <p:pic>
        <p:nvPicPr>
          <p:cNvPr id="2050" name="Picture 2"/>
          <p:cNvPicPr>
            <a:picLocks noGrp="1" noChangeAspect="1" noChangeArrowheads="1"/>
          </p:cNvPicPr>
          <p:nvPr>
            <p:ph idx="1"/>
          </p:nvPr>
        </p:nvPicPr>
        <p:blipFill>
          <a:blip r:embed="rId3" cstate="print"/>
          <a:srcRect t="9033" r="51360" b="7555"/>
          <a:stretch>
            <a:fillRect/>
          </a:stretch>
        </p:blipFill>
        <p:spPr bwMode="auto">
          <a:xfrm>
            <a:off x="152400" y="1295400"/>
            <a:ext cx="8963426" cy="54981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0" indent="0" algn="ctr" fontAlgn="base">
              <a:buNone/>
            </a:pPr>
            <a:r>
              <a:rPr lang="it-IT" sz="3600" b="1" dirty="0">
                <a:solidFill>
                  <a:srgbClr val="FF0000"/>
                </a:solidFill>
              </a:rPr>
              <a:t>API Endpoints</a:t>
            </a:r>
          </a:p>
          <a:p>
            <a:pPr marL="0" indent="0" algn="ctr" fontAlgn="base">
              <a:buNone/>
            </a:pPr>
            <a:r>
              <a:rPr lang="it-IT" sz="3600" dirty="0">
                <a:solidFill>
                  <a:srgbClr val="FF0000"/>
                </a:solidFill>
              </a:rPr>
              <a:t>Format:</a:t>
            </a:r>
          </a:p>
          <a:p>
            <a:pPr marL="0" indent="0" algn="ctr" fontAlgn="base">
              <a:buNone/>
            </a:pPr>
            <a:r>
              <a:rPr lang="it-IT" sz="3600" dirty="0">
                <a:solidFill>
                  <a:srgbClr val="FF0000"/>
                </a:solidFill>
              </a:rPr>
              <a:t>https://$domain/resource/$identifier.$</a:t>
            </a:r>
            <a:r>
              <a:rPr lang="it-IT" sz="3600" dirty="0" smtClean="0">
                <a:solidFill>
                  <a:srgbClr val="FF0000"/>
                </a:solidFill>
              </a:rPr>
              <a:t>ext</a:t>
            </a:r>
          </a:p>
          <a:p>
            <a:pPr marL="0" indent="0" algn="ctr" fontAlgn="base">
              <a:buNone/>
            </a:pPr>
            <a:endParaRPr lang="it-IT" dirty="0"/>
          </a:p>
          <a:p>
            <a:pPr marL="0" indent="0" algn="ctr" fontAlgn="base">
              <a:buNone/>
            </a:pPr>
            <a:endParaRPr lang="it-IT" u="sng" dirty="0" smtClean="0"/>
          </a:p>
          <a:p>
            <a:pPr marL="0" indent="0" algn="ctr" fontAlgn="base">
              <a:buNone/>
            </a:pPr>
            <a:r>
              <a:rPr lang="en-US" sz="1600" u="sng" dirty="0" smtClean="0">
                <a:hlinkClick r:id="rId2"/>
              </a:rPr>
              <a:t>http://socrata.github.io/presentations/hackathons/2014-05-31-ndoch/#/</a:t>
            </a:r>
            <a:endParaRPr lang="en-US" sz="1600" u="sng" dirty="0" smtClean="0"/>
          </a:p>
          <a:p>
            <a:pPr algn="ctr" fontAlgn="base"/>
            <a:endParaRPr lang="it-IT" u="sng" dirty="0"/>
          </a:p>
          <a:p>
            <a:pPr algn="ctr"/>
            <a:endParaRPr lang="en-US" dirty="0"/>
          </a:p>
        </p:txBody>
      </p:sp>
    </p:spTree>
    <p:extLst>
      <p:ext uri="{BB962C8B-B14F-4D97-AF65-F5344CB8AC3E}">
        <p14:creationId xmlns:p14="http://schemas.microsoft.com/office/powerpoint/2010/main" xmlns="" val="4160091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769441"/>
          </a:xfrm>
          <a:prstGeom prst="rect">
            <a:avLst/>
          </a:prstGeom>
        </p:spPr>
        <p:txBody>
          <a:bodyPr wrap="square">
            <a:spAutoFit/>
          </a:bodyPr>
          <a:lstStyle/>
          <a:p>
            <a:pPr algn="ctr"/>
            <a:r>
              <a:rPr lang="en-US" sz="4400" b="1" dirty="0" smtClean="0">
                <a:solidFill>
                  <a:srgbClr val="C00000"/>
                </a:solidFill>
              </a:rPr>
              <a:t>How Will We Spend Our Time? </a:t>
            </a:r>
          </a:p>
        </p:txBody>
      </p:sp>
      <p:pic>
        <p:nvPicPr>
          <p:cNvPr id="9218" name="Picture 2" descr="http://atkinsonlawoffices.com/wp-content/uploads/2012/11/hourglass.jpg"/>
          <p:cNvPicPr>
            <a:picLocks noChangeAspect="1" noChangeArrowheads="1"/>
          </p:cNvPicPr>
          <p:nvPr/>
        </p:nvPicPr>
        <p:blipFill>
          <a:blip r:embed="rId3" cstate="print"/>
          <a:srcRect l="29151" r="27249" b="5989"/>
          <a:stretch>
            <a:fillRect/>
          </a:stretch>
        </p:blipFill>
        <p:spPr bwMode="auto">
          <a:xfrm>
            <a:off x="6477000" y="990600"/>
            <a:ext cx="2667000" cy="4876800"/>
          </a:xfrm>
          <a:prstGeom prst="rect">
            <a:avLst/>
          </a:prstGeom>
          <a:noFill/>
        </p:spPr>
      </p:pic>
      <p:sp>
        <p:nvSpPr>
          <p:cNvPr id="5" name="Rectangle 11"/>
          <p:cNvSpPr>
            <a:spLocks noChangeArrowheads="1"/>
          </p:cNvSpPr>
          <p:nvPr/>
        </p:nvSpPr>
        <p:spPr bwMode="auto">
          <a:xfrm>
            <a:off x="609600" y="1600200"/>
            <a:ext cx="8001000" cy="3816429"/>
          </a:xfrm>
          <a:prstGeom prst="rect">
            <a:avLst/>
          </a:prstGeom>
          <a:noFill/>
          <a:ln w="9525">
            <a:noFill/>
            <a:miter lim="800000"/>
            <a:headEnd/>
            <a:tailEnd/>
          </a:ln>
        </p:spPr>
        <p:txBody>
          <a:bodyPr wrap="square">
            <a:spAutoFit/>
          </a:bodyPr>
          <a:lstStyle/>
          <a:p>
            <a:pPr marL="514350" indent="-514350"/>
            <a:endParaRPr lang="en-US" sz="800" dirty="0">
              <a:solidFill>
                <a:schemeClr val="tx1"/>
              </a:solidFill>
              <a:latin typeface="Times New Roman" pitchFamily="18" charset="0"/>
              <a:cs typeface="Times New Roman" pitchFamily="18" charset="0"/>
            </a:endParaRPr>
          </a:p>
          <a:p>
            <a:pPr marL="514350" indent="-514350"/>
            <a:r>
              <a:rPr lang="en-US" sz="2400" b="1" u="sng" dirty="0" smtClean="0">
                <a:solidFill>
                  <a:srgbClr val="C00000"/>
                </a:solidFill>
                <a:latin typeface="Times New Roman" pitchFamily="18" charset="0"/>
                <a:cs typeface="Times New Roman" pitchFamily="18" charset="0"/>
              </a:rPr>
              <a:t>Open </a:t>
            </a:r>
            <a:r>
              <a:rPr lang="en-US" sz="2400" b="1" u="sng" dirty="0" smtClean="0">
                <a:solidFill>
                  <a:srgbClr val="C00000"/>
                </a:solidFill>
                <a:latin typeface="Times New Roman" pitchFamily="18" charset="0"/>
                <a:cs typeface="Times New Roman" pitchFamily="18" charset="0"/>
              </a:rPr>
              <a:t>Data</a:t>
            </a:r>
            <a:r>
              <a:rPr lang="en-US" sz="2400" b="1" u="sng" dirty="0" smtClean="0">
                <a:solidFill>
                  <a:srgbClr val="C00000"/>
                </a:solidFill>
                <a:latin typeface="Times New Roman" pitchFamily="18" charset="0"/>
                <a:cs typeface="Times New Roman" pitchFamily="18" charset="0"/>
              </a:rPr>
              <a:t> </a:t>
            </a:r>
            <a:r>
              <a:rPr lang="en-US" sz="2400" b="1" u="sng" dirty="0" smtClean="0">
                <a:solidFill>
                  <a:srgbClr val="C00000"/>
                </a:solidFill>
                <a:latin typeface="Times New Roman" pitchFamily="18" charset="0"/>
                <a:cs typeface="Times New Roman" pitchFamily="18" charset="0"/>
              </a:rPr>
              <a:t>Portal</a:t>
            </a:r>
            <a:endParaRPr lang="en-US" sz="2400" b="1" u="sng" dirty="0" smtClean="0">
              <a:solidFill>
                <a:srgbClr val="C00000"/>
              </a:solidFill>
              <a:latin typeface="Times New Roman" pitchFamily="18" charset="0"/>
              <a:cs typeface="Times New Roman" pitchFamily="18" charset="0"/>
            </a:endParaRPr>
          </a:p>
          <a:p>
            <a:pPr marL="514350" indent="-514350"/>
            <a:endParaRPr lang="en-US" sz="2400" b="1" u="sng" dirty="0" smtClean="0">
              <a:solidFill>
                <a:srgbClr val="C00000"/>
              </a:solidFill>
              <a:latin typeface="Times New Roman" pitchFamily="18" charset="0"/>
              <a:cs typeface="Times New Roman" pitchFamily="18" charset="0"/>
            </a:endParaRPr>
          </a:p>
          <a:p>
            <a:pPr marL="514350" indent="-514350"/>
            <a:endParaRPr lang="en-US" sz="2400" dirty="0">
              <a:solidFill>
                <a:srgbClr val="FF0000"/>
              </a:solidFill>
              <a:latin typeface="Times New Roman" pitchFamily="18" charset="0"/>
              <a:cs typeface="Times New Roman" pitchFamily="18" charset="0"/>
            </a:endParaRPr>
          </a:p>
          <a:p>
            <a:pPr marL="514350" indent="-514350"/>
            <a:r>
              <a:rPr lang="en-US" sz="2400" b="1" u="sng" dirty="0" smtClean="0">
                <a:solidFill>
                  <a:srgbClr val="C00000"/>
                </a:solidFill>
                <a:latin typeface="Times New Roman" pitchFamily="18" charset="0"/>
                <a:cs typeface="Times New Roman" pitchFamily="18" charset="0"/>
              </a:rPr>
              <a:t>Open Data Apps</a:t>
            </a:r>
            <a:endParaRPr lang="en-US" sz="2400" b="1" u="sng" dirty="0" smtClean="0">
              <a:solidFill>
                <a:srgbClr val="C00000"/>
              </a:solidFill>
              <a:latin typeface="Times New Roman" pitchFamily="18" charset="0"/>
              <a:cs typeface="Times New Roman" pitchFamily="18" charset="0"/>
            </a:endParaRPr>
          </a:p>
          <a:p>
            <a:pPr marL="514350" indent="-514350"/>
            <a:endParaRPr lang="en-US" sz="2400" b="1" u="sng" dirty="0" smtClean="0">
              <a:solidFill>
                <a:srgbClr val="C00000"/>
              </a:solidFill>
              <a:latin typeface="Times New Roman" pitchFamily="18" charset="0"/>
              <a:cs typeface="Times New Roman" pitchFamily="18" charset="0"/>
            </a:endParaRPr>
          </a:p>
          <a:p>
            <a:pPr marL="514350" indent="-514350"/>
            <a:endParaRPr lang="en-US" sz="2400" b="1" u="sng" dirty="0" smtClean="0">
              <a:solidFill>
                <a:srgbClr val="C00000"/>
              </a:solidFill>
              <a:latin typeface="Times New Roman" pitchFamily="18" charset="0"/>
              <a:cs typeface="Times New Roman" pitchFamily="18" charset="0"/>
            </a:endParaRPr>
          </a:p>
          <a:p>
            <a:pPr marL="514350" indent="-514350"/>
            <a:r>
              <a:rPr lang="en-US" sz="2400" b="1" u="sng" dirty="0" smtClean="0">
                <a:solidFill>
                  <a:srgbClr val="C00000"/>
                </a:solidFill>
                <a:latin typeface="Times New Roman" pitchFamily="18" charset="0"/>
                <a:cs typeface="Times New Roman" pitchFamily="18" charset="0"/>
              </a:rPr>
              <a:t>Socrata Open Data API</a:t>
            </a:r>
            <a:endParaRPr lang="en-US" sz="2400" b="1" dirty="0" smtClean="0">
              <a:solidFill>
                <a:srgbClr val="C00000"/>
              </a:solidFill>
              <a:latin typeface="Times New Roman" pitchFamily="18" charset="0"/>
              <a:cs typeface="Times New Roman" pitchFamily="18" charset="0"/>
            </a:endParaRPr>
          </a:p>
          <a:p>
            <a:pPr marL="514350" indent="-514350"/>
            <a:r>
              <a:rPr lang="en-US" sz="1600" b="1" dirty="0" smtClean="0">
                <a:solidFill>
                  <a:srgbClr val="C00000"/>
                </a:solidFill>
                <a:latin typeface="Times New Roman" pitchFamily="18" charset="0"/>
                <a:cs typeface="Times New Roman" pitchFamily="18" charset="0"/>
              </a:rPr>
              <a:t>	</a:t>
            </a:r>
            <a:r>
              <a:rPr lang="en-US" sz="1600" dirty="0">
                <a:solidFill>
                  <a:schemeClr val="tx1"/>
                </a:solidFill>
              </a:rPr>
              <a:t>		</a:t>
            </a:r>
            <a:endParaRPr lang="en-US" sz="1600" dirty="0">
              <a:solidFill>
                <a:srgbClr val="0070C0"/>
              </a:solidFill>
            </a:endParaRPr>
          </a:p>
          <a:p>
            <a:pPr marL="514350" indent="-514350"/>
            <a:endParaRPr lang="en-US" sz="400" dirty="0">
              <a:solidFill>
                <a:schemeClr val="tx1"/>
              </a:solidFill>
            </a:endParaRPr>
          </a:p>
          <a:p>
            <a:pPr marL="514350" indent="-514350"/>
            <a:r>
              <a:rPr lang="en-US" sz="1600" dirty="0">
                <a:solidFill>
                  <a:srgbClr val="FF0000"/>
                </a:solidFill>
              </a:rPr>
              <a:t>  </a:t>
            </a:r>
          </a:p>
          <a:p>
            <a:pPr marL="514350" indent="-514350">
              <a:lnSpc>
                <a:spcPct val="125000"/>
              </a:lnSpc>
            </a:pPr>
            <a:r>
              <a:rPr lang="en-US" sz="2400" dirty="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 the Open Data Catalog</a:t>
            </a:r>
            <a:endParaRPr lang="en-US" dirty="0">
              <a:solidFill>
                <a:srgbClr val="FF0000"/>
              </a:solidFill>
            </a:endParaRPr>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xmlns="" val="0"/>
              </a:ext>
            </a:extLst>
          </a:blip>
          <a:srcRect l="29420" t="28587" r="29339" b="11365"/>
          <a:stretch/>
        </p:blipFill>
        <p:spPr bwMode="auto">
          <a:xfrm>
            <a:off x="2117424" y="1143000"/>
            <a:ext cx="4811951" cy="487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04649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lgn="ctr" fontAlgn="base">
              <a:buNone/>
            </a:pPr>
            <a:r>
              <a:rPr lang="en-US" sz="3800" b="1" dirty="0">
                <a:solidFill>
                  <a:srgbClr val="FF0000"/>
                </a:solidFill>
              </a:rPr>
              <a:t>Simple Filters</a:t>
            </a:r>
          </a:p>
          <a:p>
            <a:pPr marL="0" indent="0" algn="ctr" fontAlgn="base">
              <a:buNone/>
            </a:pPr>
            <a:r>
              <a:rPr lang="en-US" dirty="0" smtClean="0">
                <a:solidFill>
                  <a:srgbClr val="FF0000"/>
                </a:solidFill>
              </a:rPr>
              <a:t>/https://data.cityofberkeley.info/resource/j67x-ew72.json?dba=JUPITER </a:t>
            </a:r>
          </a:p>
          <a:p>
            <a:pPr marL="0" indent="0" fontAlgn="base">
              <a:buNone/>
            </a:pPr>
            <a:r>
              <a:rPr lang="en-US" sz="2000" dirty="0" smtClean="0"/>
              <a:t>[ { </a:t>
            </a:r>
          </a:p>
          <a:p>
            <a:pPr marL="0" indent="0" fontAlgn="base">
              <a:buNone/>
            </a:pPr>
            <a:r>
              <a:rPr lang="en-US" sz="2000" dirty="0"/>
              <a:t> </a:t>
            </a:r>
            <a:r>
              <a:rPr lang="en-US" sz="2000" dirty="0" smtClean="0"/>
              <a:t>    "</a:t>
            </a:r>
            <a:r>
              <a:rPr lang="en-US" sz="2000" dirty="0" err="1" smtClean="0"/>
              <a:t>workdescription</a:t>
            </a:r>
            <a:r>
              <a:rPr lang="en-US" sz="2000" dirty="0" smtClean="0"/>
              <a:t>" : "RESTAURANT/MICRO BREWERY", </a:t>
            </a:r>
          </a:p>
          <a:p>
            <a:pPr marL="0" indent="0" fontAlgn="base">
              <a:buNone/>
            </a:pPr>
            <a:r>
              <a:rPr lang="en-US" sz="2000" dirty="0"/>
              <a:t> </a:t>
            </a:r>
            <a:r>
              <a:rPr lang="en-US" sz="2000" dirty="0" smtClean="0"/>
              <a:t>    "</a:t>
            </a:r>
            <a:r>
              <a:rPr lang="en-US" sz="2000" dirty="0" err="1" smtClean="0"/>
              <a:t>naics</a:t>
            </a:r>
            <a:r>
              <a:rPr lang="en-US" sz="2000" dirty="0" smtClean="0"/>
              <a:t>" : "711110 - Theater Companies and Dinner Theaters", </a:t>
            </a:r>
          </a:p>
          <a:p>
            <a:pPr marL="0" indent="0" fontAlgn="base">
              <a:buNone/>
            </a:pPr>
            <a:r>
              <a:rPr lang="en-US" sz="2000" dirty="0" smtClean="0"/>
              <a:t>     "</a:t>
            </a:r>
            <a:r>
              <a:rPr lang="en-US" sz="2000" dirty="0" err="1" smtClean="0"/>
              <a:t>rec_date</a:t>
            </a:r>
            <a:r>
              <a:rPr lang="en-US" sz="2000" dirty="0" smtClean="0"/>
              <a:t>" : "2013-08-30T00:00:00",</a:t>
            </a:r>
          </a:p>
          <a:p>
            <a:pPr marL="0" indent="0" fontAlgn="base">
              <a:buNone/>
            </a:pPr>
            <a:r>
              <a:rPr lang="en-US" sz="2000" dirty="0"/>
              <a:t> </a:t>
            </a:r>
            <a:r>
              <a:rPr lang="en-US" sz="2000" dirty="0" smtClean="0"/>
              <a:t>   "</a:t>
            </a:r>
            <a:r>
              <a:rPr lang="en-US" sz="2000" dirty="0" err="1" smtClean="0"/>
              <a:t>businesstype</a:t>
            </a:r>
            <a:r>
              <a:rPr lang="en-US" sz="2000" dirty="0" smtClean="0"/>
              <a:t>" : "Retail Trade", </a:t>
            </a:r>
          </a:p>
          <a:p>
            <a:pPr marL="0" indent="0" fontAlgn="base">
              <a:buNone/>
            </a:pPr>
            <a:r>
              <a:rPr lang="en-US" sz="2000" dirty="0"/>
              <a:t> </a:t>
            </a:r>
            <a:r>
              <a:rPr lang="en-US" sz="2000" dirty="0" smtClean="0"/>
              <a:t>   "dba" : "JUPITER“</a:t>
            </a:r>
          </a:p>
          <a:p>
            <a:pPr marL="0" indent="0" fontAlgn="base">
              <a:buNone/>
            </a:pPr>
            <a:r>
              <a:rPr lang="en-US" sz="2000" dirty="0" smtClean="0"/>
              <a:t>}</a:t>
            </a:r>
            <a:r>
              <a:rPr lang="en-US" sz="2400" dirty="0" smtClean="0"/>
              <a:t>}, ... ]</a:t>
            </a:r>
          </a:p>
          <a:p>
            <a:pPr marL="0" indent="0" fontAlgn="base">
              <a:buNone/>
            </a:pPr>
            <a:endParaRPr lang="en-US" sz="2400" dirty="0"/>
          </a:p>
          <a:p>
            <a:pPr marL="0" indent="0" fontAlgn="base">
              <a:buNone/>
            </a:pPr>
            <a:r>
              <a:rPr lang="en-US" sz="2400" dirty="0" smtClean="0"/>
              <a:t>For </a:t>
            </a:r>
            <a:r>
              <a:rPr lang="en-US" sz="2400" dirty="0"/>
              <a:t>more info: </a:t>
            </a:r>
            <a:r>
              <a:rPr lang="en-US" sz="2400" dirty="0">
                <a:hlinkClick r:id="rId3"/>
              </a:rPr>
              <a:t>dev.socrata.com/docs/filtering.html</a:t>
            </a:r>
            <a:endParaRPr lang="en-US" sz="2400" dirty="0"/>
          </a:p>
          <a:p>
            <a:endParaRPr lang="en-US" dirty="0"/>
          </a:p>
        </p:txBody>
      </p:sp>
    </p:spTree>
    <p:extLst>
      <p:ext uri="{BB962C8B-B14F-4D97-AF65-F5344CB8AC3E}">
        <p14:creationId xmlns:p14="http://schemas.microsoft.com/office/powerpoint/2010/main" xmlns="" val="162535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219200" y="1828800"/>
            <a:ext cx="7086600" cy="3785652"/>
          </a:xfrm>
          <a:prstGeom prst="rect">
            <a:avLst/>
          </a:prstGeom>
        </p:spPr>
        <p:txBody>
          <a:bodyPr wrap="square">
            <a:spAutoFit/>
          </a:bodyPr>
          <a:lstStyle/>
          <a:p>
            <a:pPr algn="ctr"/>
            <a:r>
              <a:rPr lang="en-US" sz="4400" b="1" dirty="0" err="1" smtClean="0">
                <a:solidFill>
                  <a:srgbClr val="FF0000"/>
                </a:solidFill>
              </a:rPr>
              <a:t>SoQL</a:t>
            </a:r>
            <a:r>
              <a:rPr lang="en-US" sz="4400" b="1" dirty="0" smtClean="0">
                <a:solidFill>
                  <a:srgbClr val="FF0000"/>
                </a:solidFill>
              </a:rPr>
              <a:t> Queries</a:t>
            </a:r>
          </a:p>
          <a:p>
            <a:pPr algn="ctr"/>
            <a:endParaRPr lang="en-US" sz="3200" b="1" dirty="0" smtClean="0"/>
          </a:p>
          <a:p>
            <a:pPr algn="ctr"/>
            <a:r>
              <a:rPr lang="en-US" sz="2800" dirty="0" smtClean="0"/>
              <a:t>https://data.cityofberkeley.info/resource/kw74-4a6x.json?$where=base_pay&gt;100000</a:t>
            </a: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For more info: </a:t>
            </a:r>
            <a:r>
              <a:rPr lang="en-US" dirty="0" smtClean="0">
                <a:hlinkClick r:id="rId3" action="ppaction://hlinkfile"/>
              </a:rPr>
              <a:t>dev.socrata.com/docs/queries.html</a:t>
            </a:r>
            <a:endParaRPr lang="en-US" dirty="0"/>
          </a:p>
        </p:txBody>
      </p:sp>
    </p:spTree>
    <p:extLst>
      <p:ext uri="{BB962C8B-B14F-4D97-AF65-F5344CB8AC3E}">
        <p14:creationId xmlns:p14="http://schemas.microsoft.com/office/powerpoint/2010/main" xmlns="" val="323369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990600"/>
            <a:ext cx="8686800" cy="5135563"/>
          </a:xfrm>
        </p:spPr>
        <p:txBody>
          <a:bodyPr/>
          <a:lstStyle/>
          <a:p>
            <a:pPr marL="0" indent="0" algn="ctr" fontAlgn="base">
              <a:buNone/>
            </a:pPr>
            <a:r>
              <a:rPr lang="en-US" sz="3600" b="1" dirty="0">
                <a:solidFill>
                  <a:srgbClr val="FF0000"/>
                </a:solidFill>
              </a:rPr>
              <a:t>Geo Queries</a:t>
            </a:r>
          </a:p>
          <a:p>
            <a:pPr marL="0" indent="0" algn="ctr" fontAlgn="base">
              <a:buNone/>
            </a:pPr>
            <a:r>
              <a:rPr lang="en-US" sz="3600" dirty="0">
                <a:solidFill>
                  <a:srgbClr val="FF0000"/>
                </a:solidFill>
              </a:rPr>
              <a:t>/resource/abcd-1234.json?</a:t>
            </a:r>
            <a:br>
              <a:rPr lang="en-US" sz="3600" dirty="0">
                <a:solidFill>
                  <a:srgbClr val="FF0000"/>
                </a:solidFill>
              </a:rPr>
            </a:br>
            <a:r>
              <a:rPr lang="en-US" sz="3600" dirty="0">
                <a:solidFill>
                  <a:srgbClr val="FF0000"/>
                </a:solidFill>
              </a:rPr>
              <a:t>$where=</a:t>
            </a:r>
            <a:r>
              <a:rPr lang="en-US" sz="3600" dirty="0" err="1">
                <a:solidFill>
                  <a:srgbClr val="FF0000"/>
                </a:solidFill>
              </a:rPr>
              <a:t>within_circle</a:t>
            </a:r>
            <a:r>
              <a:rPr lang="en-US" sz="3600" dirty="0">
                <a:solidFill>
                  <a:srgbClr val="FF0000"/>
                </a:solidFill>
              </a:rPr>
              <a:t>(location, 47.61, -122.32, 500</a:t>
            </a:r>
            <a:r>
              <a:rPr lang="en-US" sz="3600" dirty="0" smtClean="0">
                <a:solidFill>
                  <a:srgbClr val="FF0000"/>
                </a:solidFill>
              </a:rPr>
              <a:t>)</a:t>
            </a:r>
          </a:p>
          <a:p>
            <a:pPr marL="0" indent="0" algn="ctr" fontAlgn="base">
              <a:buNone/>
            </a:pPr>
            <a:endParaRPr lang="en-US" sz="2400" dirty="0"/>
          </a:p>
          <a:p>
            <a:pPr marL="0" indent="0" algn="ctr" fontAlgn="base">
              <a:buNone/>
            </a:pPr>
            <a:endParaRPr lang="en-US" sz="2400" dirty="0" smtClean="0"/>
          </a:p>
          <a:p>
            <a:pPr marL="0" indent="0" algn="ctr" fontAlgn="base">
              <a:buNone/>
            </a:pPr>
            <a:endParaRPr lang="en-US" sz="2400" dirty="0"/>
          </a:p>
          <a:p>
            <a:pPr marL="0" indent="0" algn="ctr" fontAlgn="base">
              <a:buNone/>
            </a:pPr>
            <a:endParaRPr lang="en-US" sz="2400" dirty="0"/>
          </a:p>
          <a:p>
            <a:pPr marL="0" indent="0" algn="ctr" fontAlgn="base">
              <a:buNone/>
            </a:pPr>
            <a:r>
              <a:rPr lang="en-US" sz="2000" dirty="0"/>
              <a:t>For more info: </a:t>
            </a:r>
            <a:r>
              <a:rPr lang="en-US" sz="2000" dirty="0">
                <a:hlinkClick r:id="rId2"/>
              </a:rPr>
              <a:t>dev.socrata.com/docs/</a:t>
            </a:r>
            <a:r>
              <a:rPr lang="en-US" sz="2000" dirty="0" err="1">
                <a:hlinkClick r:id="rId2"/>
              </a:rPr>
              <a:t>datatypes</a:t>
            </a:r>
            <a:r>
              <a:rPr lang="en-US" sz="2000" dirty="0">
                <a:hlinkClick r:id="rId2"/>
              </a:rPr>
              <a:t>/location.html</a:t>
            </a:r>
            <a:endParaRPr lang="en-US" sz="2000" dirty="0"/>
          </a:p>
          <a:p>
            <a:pPr marL="0" indent="0" algn="ctr">
              <a:buNone/>
            </a:pPr>
            <a:endParaRPr lang="en-US" dirty="0"/>
          </a:p>
        </p:txBody>
      </p:sp>
    </p:spTree>
    <p:extLst>
      <p:ext uri="{BB962C8B-B14F-4D97-AF65-F5344CB8AC3E}">
        <p14:creationId xmlns:p14="http://schemas.microsoft.com/office/powerpoint/2010/main" xmlns="" val="357190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Socrata</a:t>
            </a:r>
            <a:r>
              <a:rPr lang="en-US" dirty="0" smtClean="0">
                <a:solidFill>
                  <a:srgbClr val="FF0000"/>
                </a:solidFill>
              </a:rPr>
              <a:t> Sample Docs</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hlinkClick r:id="rId3"/>
              </a:rPr>
              <a:t>http://dev.socrata.com/foundry/#/data.cityofberkeley.info/j67x-ew72</a:t>
            </a:r>
            <a:endParaRPr lang="en-US" dirty="0" smtClean="0"/>
          </a:p>
          <a:p>
            <a:pPr marL="0" indent="0">
              <a:buNone/>
            </a:pPr>
            <a:endParaRPr lang="en-US" dirty="0"/>
          </a:p>
          <a:p>
            <a:pPr marL="0" indent="0">
              <a:buNone/>
            </a:pPr>
            <a:r>
              <a:rPr lang="en-US" dirty="0" smtClean="0">
                <a:hlinkClick r:id="rId4"/>
              </a:rPr>
              <a:t>https://live-docs.socrata.com/data.cityofberkeley.info/j67x-ew72</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xmlns="" val="210665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City of Berkeley Sample App</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hlinkClick r:id="rId2"/>
              </a:rPr>
              <a:t>http://cobinspections.azurewebsites.net/</a:t>
            </a:r>
            <a:endParaRPr lang="en-US" dirty="0"/>
          </a:p>
        </p:txBody>
      </p:sp>
    </p:spTree>
    <p:extLst>
      <p:ext uri="{BB962C8B-B14F-4D97-AF65-F5344CB8AC3E}">
        <p14:creationId xmlns:p14="http://schemas.microsoft.com/office/powerpoint/2010/main" xmlns="" val="327151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953000"/>
            <a:ext cx="9144000" cy="762000"/>
          </a:xfrm>
        </p:spPr>
        <p:txBody>
          <a:bodyPr/>
          <a:lstStyle/>
          <a:p>
            <a:r>
              <a:rPr lang="en-US" b="1" dirty="0" smtClean="0">
                <a:solidFill>
                  <a:srgbClr val="C00000"/>
                </a:solidFill>
              </a:rPr>
              <a:t>Thank You For Your Time!</a:t>
            </a:r>
            <a:endParaRPr lang="en-US" b="1" dirty="0">
              <a:solidFill>
                <a:srgbClr val="C00000"/>
              </a:solidFill>
            </a:endParaRPr>
          </a:p>
        </p:txBody>
      </p:sp>
      <p:pic>
        <p:nvPicPr>
          <p:cNvPr id="3074" name="Picture 2" descr="https://encrypted-tbn0.gstatic.com/images?q=tbn:ANd9GcRDmi8Tia0HmiNZ8nn2feEe89ITOzTmkyvVXmC-tdMu43r42fA-ng"/>
          <p:cNvPicPr>
            <a:picLocks noChangeAspect="1" noChangeArrowheads="1"/>
          </p:cNvPicPr>
          <p:nvPr/>
        </p:nvPicPr>
        <p:blipFill>
          <a:blip r:embed="rId3" cstate="print"/>
          <a:srcRect/>
          <a:stretch>
            <a:fillRect/>
          </a:stretch>
        </p:blipFill>
        <p:spPr bwMode="auto">
          <a:xfrm>
            <a:off x="2667000" y="1524000"/>
            <a:ext cx="3733800" cy="3224645"/>
          </a:xfrm>
          <a:prstGeom prst="rect">
            <a:avLst/>
          </a:prstGeom>
          <a:noFill/>
        </p:spPr>
      </p:pic>
      <p:sp>
        <p:nvSpPr>
          <p:cNvPr id="9" name="Title 1"/>
          <p:cNvSpPr txBox="1">
            <a:spLocks/>
          </p:cNvSpPr>
          <p:nvPr/>
        </p:nvSpPr>
        <p:spPr>
          <a:xfrm>
            <a:off x="0" y="228600"/>
            <a:ext cx="9144000" cy="685800"/>
          </a:xfrm>
          <a:prstGeom prst="rect">
            <a:avLst/>
          </a:prstGeom>
        </p:spPr>
        <p:txBody>
          <a:bodyPr vert="horz" lIns="91440" tIns="45720" rIns="91440" bIns="45720" rtlCol="0" anchor="ctr">
            <a:noAutofit/>
          </a:bodyPr>
          <a:lstStyle/>
          <a:p>
            <a:pPr algn="ctr">
              <a:spcBef>
                <a:spcPct val="0"/>
              </a:spcBef>
            </a:pPr>
            <a:r>
              <a:rPr kumimoji="0" lang="en-US" sz="4000" i="0" u="none" strike="noStrike" kern="120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j-lt"/>
                <a:ea typeface="+mj-ea"/>
                <a:cs typeface="+mj-cs"/>
              </a:rPr>
              <a:t>ODP Pilot Project: </a:t>
            </a:r>
            <a:r>
              <a:rPr lang="en-US" sz="4000" b="1" dirty="0" smtClean="0">
                <a:solidFill>
                  <a:srgbClr val="002060"/>
                </a:solidFill>
              </a:rPr>
              <a:t>Questions?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How Do We Get Data Ready?</a:t>
            </a:r>
            <a:endParaRPr lang="en-US" b="1" dirty="0">
              <a:solidFill>
                <a:srgbClr val="C00000"/>
              </a:solidFill>
            </a:endParaRPr>
          </a:p>
        </p:txBody>
      </p:sp>
      <p:sp>
        <p:nvSpPr>
          <p:cNvPr id="10" name="Down Arrow Callout 9"/>
          <p:cNvSpPr/>
          <p:nvPr/>
        </p:nvSpPr>
        <p:spPr>
          <a:xfrm>
            <a:off x="381000" y="1143000"/>
            <a:ext cx="2057400" cy="1524000"/>
          </a:xfrm>
          <a:prstGeom prst="downArrowCallout">
            <a:avLst/>
          </a:prstGeom>
          <a:solidFill>
            <a:schemeClr val="accent2">
              <a:lumMod val="75000"/>
            </a:schemeClr>
          </a:solidFill>
          <a:ln>
            <a:solidFill>
              <a:srgbClr val="8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smtClean="0"/>
          </a:p>
          <a:p>
            <a:pPr algn="ctr"/>
            <a:r>
              <a:rPr lang="en-US" dirty="0" smtClean="0"/>
              <a:t>Transactional Data</a:t>
            </a:r>
            <a:endParaRPr lang="en-US" dirty="0"/>
          </a:p>
        </p:txBody>
      </p:sp>
      <p:grpSp>
        <p:nvGrpSpPr>
          <p:cNvPr id="3" name="Group 11"/>
          <p:cNvGrpSpPr/>
          <p:nvPr/>
        </p:nvGrpSpPr>
        <p:grpSpPr>
          <a:xfrm>
            <a:off x="1066800" y="1219200"/>
            <a:ext cx="685800" cy="457200"/>
            <a:chOff x="1219200" y="1143000"/>
            <a:chExt cx="914400" cy="1219200"/>
          </a:xfrm>
        </p:grpSpPr>
        <p:sp>
          <p:nvSpPr>
            <p:cNvPr id="11" name="Equal 10"/>
            <p:cNvSpPr/>
            <p:nvPr/>
          </p:nvSpPr>
          <p:spPr>
            <a:xfrm>
              <a:off x="1219200" y="1447800"/>
              <a:ext cx="914400" cy="914400"/>
            </a:xfrm>
            <a:prstGeom prst="mathEqual">
              <a:avLst/>
            </a:prstGeom>
            <a:ln>
              <a:solidFill>
                <a:schemeClr val="accent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sp>
          <p:nvSpPr>
            <p:cNvPr id="13" name="Equal 12"/>
            <p:cNvSpPr/>
            <p:nvPr/>
          </p:nvSpPr>
          <p:spPr>
            <a:xfrm>
              <a:off x="1219200" y="1143000"/>
              <a:ext cx="914400" cy="914400"/>
            </a:xfrm>
            <a:prstGeom prst="mathEqual">
              <a:avLst/>
            </a:prstGeom>
            <a:ln>
              <a:solidFill>
                <a:schemeClr val="accent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chemeClr val="tx1"/>
                </a:solidFill>
              </a:endParaRPr>
            </a:p>
          </p:txBody>
        </p:sp>
      </p:grpSp>
      <p:graphicFrame>
        <p:nvGraphicFramePr>
          <p:cNvPr id="15" name="Diagram 14"/>
          <p:cNvGraphicFramePr/>
          <p:nvPr>
            <p:extLst>
              <p:ext uri="{D42A27DB-BD31-4B8C-83A1-F6EECF244321}">
                <p14:modId xmlns="" xmlns:p14="http://schemas.microsoft.com/office/powerpoint/2010/main" val="4115112186"/>
              </p:ext>
            </p:extLst>
          </p:nvPr>
        </p:nvGraphicFramePr>
        <p:xfrm>
          <a:off x="381000" y="1828800"/>
          <a:ext cx="8763000" cy="363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Content Placeholder 2"/>
          <p:cNvSpPr>
            <a:spLocks noGrp="1"/>
          </p:cNvSpPr>
          <p:nvPr>
            <p:ph idx="1"/>
          </p:nvPr>
        </p:nvSpPr>
        <p:spPr>
          <a:xfrm>
            <a:off x="0" y="4648200"/>
            <a:ext cx="6248400" cy="1524000"/>
          </a:xfrm>
        </p:spPr>
        <p:txBody>
          <a:bodyPr>
            <a:normAutofit fontScale="92500" lnSpcReduction="20000"/>
          </a:bodyPr>
          <a:lstStyle/>
          <a:p>
            <a:pPr marL="807746" indent="-457200">
              <a:buFont typeface="+mj-lt"/>
              <a:buAutoNum type="arabicPeriod"/>
            </a:pPr>
            <a:r>
              <a:rPr lang="en-US" sz="2000" dirty="0" smtClean="0"/>
              <a:t>Which department is the data owner? </a:t>
            </a:r>
          </a:p>
          <a:p>
            <a:pPr marL="807746" indent="-457200">
              <a:buFont typeface="+mj-lt"/>
              <a:buAutoNum type="arabicPeriod"/>
            </a:pPr>
            <a:r>
              <a:rPr lang="en-US" sz="2000" dirty="0" smtClean="0"/>
              <a:t>Which Systems/s create/process/store the data?</a:t>
            </a:r>
          </a:p>
          <a:p>
            <a:pPr marL="807746" indent="-457200">
              <a:buFont typeface="+mj-lt"/>
              <a:buAutoNum type="arabicPeriod"/>
            </a:pPr>
            <a:r>
              <a:rPr lang="en-US" sz="2000" dirty="0" smtClean="0"/>
              <a:t>Which staff member is the subject-matter expert? </a:t>
            </a:r>
          </a:p>
          <a:p>
            <a:pPr marL="807746" indent="-457200">
              <a:buFont typeface="+mj-lt"/>
              <a:buAutoNum type="arabicPeriod"/>
            </a:pPr>
            <a:r>
              <a:rPr lang="en-US" sz="2000" dirty="0" smtClean="0"/>
              <a:t>What are the business rules regarding this data? </a:t>
            </a:r>
          </a:p>
          <a:p>
            <a:pPr marL="807746" indent="-457200">
              <a:buFont typeface="+mj-lt"/>
              <a:buAutoNum type="arabicPeriod"/>
            </a:pPr>
            <a:r>
              <a:rPr lang="en-US" sz="2000" dirty="0" smtClean="0"/>
              <a:t>How often (frequency) is the data updated?  </a:t>
            </a:r>
          </a:p>
        </p:txBody>
      </p:sp>
    </p:spTree>
    <p:extLst>
      <p:ext uri="{BB962C8B-B14F-4D97-AF65-F5344CB8AC3E}">
        <p14:creationId xmlns="" xmlns:p14="http://schemas.microsoft.com/office/powerpoint/2010/main" val="38557783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rPr>
              <a:t>What Questions Can Our ODP Answer?</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sz="3400" b="1" dirty="0" smtClean="0"/>
              <a:t>1.  Which Tree SRs Were Closed Last Week?</a:t>
            </a:r>
            <a:endParaRPr lang="en-US" sz="3400" dirty="0" smtClean="0"/>
          </a:p>
          <a:p>
            <a:pPr>
              <a:buNone/>
            </a:pPr>
            <a:r>
              <a:rPr lang="en-US" sz="3400" b="1" dirty="0" smtClean="0"/>
              <a:t> </a:t>
            </a:r>
            <a:endParaRPr lang="en-US" sz="3400" dirty="0" smtClean="0"/>
          </a:p>
          <a:p>
            <a:pPr>
              <a:buNone/>
            </a:pPr>
            <a:r>
              <a:rPr lang="en-US" sz="3400" b="1" dirty="0" smtClean="0"/>
              <a:t>2.  What Types of Community SRs Does CoB Get? </a:t>
            </a:r>
            <a:endParaRPr lang="en-US" sz="3400" dirty="0" smtClean="0"/>
          </a:p>
          <a:p>
            <a:pPr>
              <a:buNone/>
            </a:pPr>
            <a:r>
              <a:rPr lang="en-US" sz="3400" dirty="0" smtClean="0"/>
              <a:t> </a:t>
            </a:r>
          </a:p>
          <a:p>
            <a:pPr>
              <a:buNone/>
            </a:pPr>
            <a:r>
              <a:rPr lang="en-US" sz="3400" b="1" dirty="0" smtClean="0"/>
              <a:t>3.  Where Has Crime Occurred Most? </a:t>
            </a:r>
            <a:endParaRPr lang="en-US" sz="3400" dirty="0" smtClean="0"/>
          </a:p>
          <a:p>
            <a:pPr>
              <a:buNone/>
            </a:pPr>
            <a:r>
              <a:rPr lang="en-US" sz="3400" dirty="0" smtClean="0"/>
              <a:t> </a:t>
            </a:r>
          </a:p>
          <a:p>
            <a:pPr>
              <a:buNone/>
            </a:pPr>
            <a:r>
              <a:rPr lang="en-US" sz="3400" b="1" dirty="0" smtClean="0"/>
              <a:t>4.  What Are The Inspection Scores For Elmwood Restaurants?</a:t>
            </a:r>
            <a:endParaRPr lang="en-US" sz="3400" dirty="0" smtClean="0"/>
          </a:p>
          <a:p>
            <a:pPr>
              <a:buNone/>
            </a:pPr>
            <a:r>
              <a:rPr lang="en-US" sz="3400" b="1" dirty="0" smtClean="0"/>
              <a:t> </a:t>
            </a:r>
            <a:endParaRPr lang="en-US" sz="3400" dirty="0" smtClean="0"/>
          </a:p>
          <a:p>
            <a:pPr>
              <a:buNone/>
            </a:pPr>
            <a:r>
              <a:rPr lang="en-US" sz="3400" b="1" dirty="0" smtClean="0"/>
              <a:t>5.  What Was </a:t>
            </a:r>
            <a:r>
              <a:rPr lang="en-US" sz="3400" b="1" dirty="0" err="1" smtClean="0"/>
              <a:t>CoB’s</a:t>
            </a:r>
            <a:r>
              <a:rPr lang="en-US" sz="3400" b="1" dirty="0" smtClean="0"/>
              <a:t> Utility Tax Revenue in 2013?</a:t>
            </a:r>
            <a:endParaRPr lang="en-US" sz="3400" dirty="0" smtClean="0"/>
          </a:p>
          <a:p>
            <a:pPr>
              <a:buNone/>
            </a:pPr>
            <a:r>
              <a:rPr lang="en-US" sz="3400" b="1" dirty="0" smtClean="0"/>
              <a:t> </a:t>
            </a:r>
            <a:endParaRPr lang="en-US" sz="3400" dirty="0" smtClean="0"/>
          </a:p>
          <a:p>
            <a:pPr>
              <a:buNone/>
            </a:pPr>
            <a:r>
              <a:rPr lang="en-US" sz="3400" b="1" dirty="0" smtClean="0"/>
              <a:t>6.  Have Refuse Bin Sizes Increased or Decreased?</a:t>
            </a:r>
            <a:endParaRPr lang="en-US" sz="3400" dirty="0" smtClean="0"/>
          </a:p>
          <a:p>
            <a:pPr>
              <a:buNone/>
            </a:pPr>
            <a:r>
              <a:rPr lang="en-US" sz="3400" b="1" dirty="0" smtClean="0"/>
              <a:t> </a:t>
            </a:r>
            <a:endParaRPr lang="en-US" sz="3400" dirty="0" smtClean="0"/>
          </a:p>
          <a:p>
            <a:pPr>
              <a:buNone/>
            </a:pPr>
            <a:r>
              <a:rPr lang="en-US" sz="3400" b="1" dirty="0" smtClean="0"/>
              <a:t>7.  How Much Water Is Used In Berkeley? </a:t>
            </a:r>
            <a:endParaRPr lang="en-US" sz="3400" dirty="0" smtClean="0"/>
          </a:p>
          <a:p>
            <a:pPr>
              <a:buNone/>
            </a:pPr>
            <a:endParaRPr lang="en-US"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Hands-On: </a:t>
            </a:r>
            <a:r>
              <a:rPr lang="en-US" b="1" i="1" dirty="0" smtClean="0">
                <a:solidFill>
                  <a:srgbClr val="002060"/>
                </a:solidFill>
              </a:rPr>
              <a:t>Follow Along With Cristi</a:t>
            </a:r>
            <a:endParaRPr lang="en-US" b="1" i="1" dirty="0">
              <a:solidFill>
                <a:srgbClr val="002060"/>
              </a:solidFill>
            </a:endParaRPr>
          </a:p>
        </p:txBody>
      </p:sp>
      <p:pic>
        <p:nvPicPr>
          <p:cNvPr id="1026" name="Picture 2">
            <a:hlinkClick r:id="rId3"/>
          </p:cNvPr>
          <p:cNvPicPr>
            <a:picLocks noGrp="1" noChangeAspect="1" noChangeArrowheads="1"/>
          </p:cNvPicPr>
          <p:nvPr>
            <p:ph idx="1"/>
          </p:nvPr>
        </p:nvPicPr>
        <p:blipFill>
          <a:blip r:embed="rId4" cstate="print"/>
          <a:srcRect/>
          <a:stretch>
            <a:fillRect/>
          </a:stretch>
        </p:blipFill>
        <p:spPr bwMode="auto">
          <a:xfrm>
            <a:off x="304800" y="990600"/>
            <a:ext cx="8541696" cy="5043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b="1" dirty="0" smtClean="0">
                <a:solidFill>
                  <a:srgbClr val="C00000"/>
                </a:solidFill>
              </a:rPr>
              <a:t>What Is Open Data?   </a:t>
            </a:r>
            <a:r>
              <a:rPr lang="en-US" b="1" dirty="0" smtClean="0">
                <a:solidFill>
                  <a:srgbClr val="002060"/>
                </a:solidFill>
              </a:rPr>
              <a:t>Why Is It Important?</a:t>
            </a:r>
            <a:endParaRPr lang="en-US" b="1" dirty="0">
              <a:solidFill>
                <a:srgbClr val="002060"/>
              </a:solidFill>
            </a:endParaRPr>
          </a:p>
        </p:txBody>
      </p:sp>
      <p:sp>
        <p:nvSpPr>
          <p:cNvPr id="12" name="Content Placeholder 11"/>
          <p:cNvSpPr>
            <a:spLocks noGrp="1"/>
          </p:cNvSpPr>
          <p:nvPr>
            <p:ph idx="1"/>
          </p:nvPr>
        </p:nvSpPr>
        <p:spPr>
          <a:xfrm>
            <a:off x="0" y="990600"/>
            <a:ext cx="5334000" cy="5135563"/>
          </a:xfrm>
        </p:spPr>
        <p:txBody>
          <a:bodyPr>
            <a:noAutofit/>
          </a:bodyPr>
          <a:lstStyle/>
          <a:p>
            <a:pPr>
              <a:buNone/>
            </a:pPr>
            <a:endParaRPr lang="en-US" sz="800" b="1" dirty="0" smtClean="0">
              <a:solidFill>
                <a:srgbClr val="002060"/>
              </a:solidFill>
            </a:endParaRPr>
          </a:p>
          <a:p>
            <a:pPr>
              <a:buNone/>
            </a:pPr>
            <a:r>
              <a:rPr lang="en-US" sz="1900" b="1" dirty="0" smtClean="0">
                <a:solidFill>
                  <a:srgbClr val="002060"/>
                </a:solidFill>
                <a:latin typeface="Arial" pitchFamily="34" charset="0"/>
                <a:cs typeface="Arial" pitchFamily="34" charset="0"/>
              </a:rPr>
              <a:t>Non-Confidential</a:t>
            </a:r>
            <a:r>
              <a:rPr lang="en-US" sz="1900" dirty="0" smtClean="0">
                <a:solidFill>
                  <a:srgbClr val="002060"/>
                </a:solidFill>
                <a:latin typeface="Arial" pitchFamily="34" charset="0"/>
                <a:cs typeface="Arial" pitchFamily="34" charset="0"/>
              </a:rPr>
              <a:t>,  </a:t>
            </a:r>
            <a:r>
              <a:rPr lang="en-US" sz="1900" b="1" u="sng" dirty="0" smtClean="0">
                <a:solidFill>
                  <a:srgbClr val="C00000"/>
                </a:solidFill>
                <a:latin typeface="Arial" pitchFamily="34" charset="0"/>
                <a:cs typeface="Arial" pitchFamily="34" charset="0"/>
              </a:rPr>
              <a:t>Public Data</a:t>
            </a:r>
            <a:r>
              <a:rPr lang="en-US" sz="1900" b="1" dirty="0" smtClean="0">
                <a:solidFill>
                  <a:srgbClr val="C00000"/>
                </a:solidFill>
                <a:latin typeface="Arial" pitchFamily="34" charset="0"/>
                <a:cs typeface="Arial" pitchFamily="34" charset="0"/>
              </a:rPr>
              <a:t> </a:t>
            </a:r>
            <a:r>
              <a:rPr lang="en-US" sz="1900" dirty="0" smtClean="0">
                <a:solidFill>
                  <a:srgbClr val="002060"/>
                </a:solidFill>
                <a:latin typeface="Arial" pitchFamily="34" charset="0"/>
                <a:cs typeface="Arial" pitchFamily="34" charset="0"/>
              </a:rPr>
              <a:t>that is:</a:t>
            </a:r>
          </a:p>
          <a:p>
            <a:pPr>
              <a:buFont typeface="Wingdings" pitchFamily="2" charset="2"/>
              <a:buChar char="§"/>
            </a:pPr>
            <a:r>
              <a:rPr lang="en-US" sz="1900" b="1" dirty="0" smtClean="0">
                <a:solidFill>
                  <a:srgbClr val="002060"/>
                </a:solidFill>
                <a:latin typeface="Arial" pitchFamily="34" charset="0"/>
                <a:cs typeface="Arial" pitchFamily="34" charset="0"/>
              </a:rPr>
              <a:t>Free</a:t>
            </a:r>
            <a:r>
              <a:rPr lang="en-US" sz="1900" dirty="0" smtClean="0">
                <a:solidFill>
                  <a:srgbClr val="002060"/>
                </a:solidFill>
                <a:latin typeface="Arial" pitchFamily="34" charset="0"/>
                <a:cs typeface="Arial" pitchFamily="34" charset="0"/>
              </a:rPr>
              <a:t>ly Available &amp; Accessible</a:t>
            </a:r>
          </a:p>
          <a:p>
            <a:pPr>
              <a:buFont typeface="Wingdings" pitchFamily="2" charset="2"/>
              <a:buChar char="§"/>
            </a:pPr>
            <a:r>
              <a:rPr lang="en-US" sz="1900" b="1" dirty="0" smtClean="0">
                <a:solidFill>
                  <a:srgbClr val="002060"/>
                </a:solidFill>
                <a:latin typeface="Arial" pitchFamily="34" charset="0"/>
                <a:cs typeface="Arial" pitchFamily="34" charset="0"/>
              </a:rPr>
              <a:t>Free</a:t>
            </a:r>
            <a:r>
              <a:rPr lang="en-US" sz="1900" dirty="0" smtClean="0">
                <a:solidFill>
                  <a:srgbClr val="002060"/>
                </a:solidFill>
                <a:latin typeface="Arial" pitchFamily="34" charset="0"/>
                <a:cs typeface="Arial" pitchFamily="34" charset="0"/>
              </a:rPr>
              <a:t> For Reuse &amp; Redistribution</a:t>
            </a:r>
          </a:p>
          <a:p>
            <a:pPr>
              <a:buFont typeface="Wingdings" pitchFamily="2" charset="2"/>
              <a:buChar char="§"/>
            </a:pPr>
            <a:r>
              <a:rPr lang="en-US" sz="1900" b="1" dirty="0" smtClean="0">
                <a:solidFill>
                  <a:srgbClr val="002060"/>
                </a:solidFill>
                <a:latin typeface="Arial" pitchFamily="34" charset="0"/>
                <a:cs typeface="Arial" pitchFamily="34" charset="0"/>
              </a:rPr>
              <a:t>Free</a:t>
            </a:r>
            <a:r>
              <a:rPr lang="en-US" sz="1900" dirty="0" smtClean="0">
                <a:solidFill>
                  <a:srgbClr val="002060"/>
                </a:solidFill>
                <a:latin typeface="Arial" pitchFamily="34" charset="0"/>
                <a:cs typeface="Arial" pitchFamily="34" charset="0"/>
              </a:rPr>
              <a:t> For Universal Participation</a:t>
            </a:r>
          </a:p>
          <a:p>
            <a:pPr>
              <a:buNone/>
            </a:pPr>
            <a:endParaRPr lang="en-US" sz="1900" dirty="0" smtClean="0">
              <a:solidFill>
                <a:srgbClr val="C00000"/>
              </a:solidFill>
              <a:latin typeface="Arial" pitchFamily="34" charset="0"/>
              <a:cs typeface="Arial" pitchFamily="34" charset="0"/>
            </a:endParaRPr>
          </a:p>
          <a:p>
            <a:pPr>
              <a:buNone/>
            </a:pPr>
            <a:r>
              <a:rPr lang="en-US" sz="1900" b="1" u="sng" dirty="0" smtClean="0">
                <a:solidFill>
                  <a:srgbClr val="C00000"/>
                </a:solidFill>
                <a:latin typeface="Arial" pitchFamily="34" charset="0"/>
                <a:cs typeface="Arial" pitchFamily="34" charset="0"/>
              </a:rPr>
              <a:t>Why Is it Important</a:t>
            </a:r>
            <a:r>
              <a:rPr lang="en-US" sz="1900" b="1" dirty="0" smtClean="0">
                <a:solidFill>
                  <a:srgbClr val="C00000"/>
                </a:solidFill>
                <a:latin typeface="Arial" pitchFamily="34" charset="0"/>
                <a:cs typeface="Arial" pitchFamily="34" charset="0"/>
              </a:rPr>
              <a:t>? </a:t>
            </a:r>
          </a:p>
          <a:p>
            <a:pPr marL="342900" lvl="1" indent="-342900">
              <a:buFont typeface="Wingdings" pitchFamily="2" charset="2"/>
              <a:buChar char="§"/>
            </a:pPr>
            <a:r>
              <a:rPr lang="en-US" sz="1900" b="1" dirty="0" smtClean="0">
                <a:solidFill>
                  <a:srgbClr val="002060"/>
                </a:solidFill>
                <a:latin typeface="Arial" pitchFamily="34" charset="0"/>
                <a:cs typeface="Arial" pitchFamily="34" charset="0"/>
              </a:rPr>
              <a:t>Government Transparency </a:t>
            </a:r>
          </a:p>
          <a:p>
            <a:pPr marL="342900" lvl="1" indent="-342900">
              <a:buNone/>
            </a:pPr>
            <a:r>
              <a:rPr lang="en-US" sz="1900" b="1" dirty="0" smtClean="0">
                <a:solidFill>
                  <a:srgbClr val="002060"/>
                </a:solidFill>
                <a:latin typeface="Arial" pitchFamily="34" charset="0"/>
                <a:cs typeface="Arial" pitchFamily="34" charset="0"/>
              </a:rPr>
              <a:t>	</a:t>
            </a:r>
            <a:r>
              <a:rPr lang="en-US" sz="1900" i="1" dirty="0" smtClean="0">
                <a:solidFill>
                  <a:srgbClr val="002060"/>
                </a:solidFill>
                <a:latin typeface="Arial" pitchFamily="34" charset="0"/>
                <a:cs typeface="Arial" pitchFamily="34" charset="0"/>
              </a:rPr>
              <a:t>Data Analysis</a:t>
            </a:r>
          </a:p>
          <a:p>
            <a:pPr marL="342900" lvl="1" indent="-342900">
              <a:buFont typeface="Wingdings" pitchFamily="2" charset="2"/>
              <a:buChar char="§"/>
            </a:pPr>
            <a:r>
              <a:rPr lang="en-US" sz="1900" b="1" dirty="0" smtClean="0">
                <a:solidFill>
                  <a:srgbClr val="002060"/>
                </a:solidFill>
                <a:latin typeface="Arial" pitchFamily="34" charset="0"/>
                <a:cs typeface="Arial" pitchFamily="34" charset="0"/>
              </a:rPr>
              <a:t>Economic Development</a:t>
            </a:r>
          </a:p>
          <a:p>
            <a:pPr>
              <a:buNone/>
            </a:pPr>
            <a:r>
              <a:rPr lang="en-US" sz="1900" b="1" dirty="0" smtClean="0">
                <a:solidFill>
                  <a:srgbClr val="002060"/>
                </a:solidFill>
                <a:latin typeface="Arial" pitchFamily="34" charset="0"/>
                <a:cs typeface="Arial" pitchFamily="34" charset="0"/>
              </a:rPr>
              <a:t>	</a:t>
            </a:r>
            <a:r>
              <a:rPr lang="en-US" sz="1900" i="1" dirty="0" smtClean="0">
                <a:solidFill>
                  <a:srgbClr val="002060"/>
                </a:solidFill>
                <a:latin typeface="Arial" pitchFamily="34" charset="0"/>
                <a:cs typeface="Arial" pitchFamily="34" charset="0"/>
              </a:rPr>
              <a:t>Applications Development (“Apps”)</a:t>
            </a:r>
          </a:p>
          <a:p>
            <a:pPr>
              <a:buFont typeface="Wingdings" pitchFamily="2" charset="2"/>
              <a:buChar char="§"/>
            </a:pPr>
            <a:r>
              <a:rPr lang="en-US" sz="1900" b="1" dirty="0" smtClean="0">
                <a:solidFill>
                  <a:srgbClr val="002060"/>
                </a:solidFill>
                <a:latin typeface="Arial" pitchFamily="34" charset="0"/>
                <a:cs typeface="Arial" pitchFamily="34" charset="0"/>
              </a:rPr>
              <a:t>Sustainability &amp; Smart Cities IT</a:t>
            </a:r>
          </a:p>
          <a:p>
            <a:pPr>
              <a:buNone/>
            </a:pPr>
            <a:r>
              <a:rPr lang="en-US" sz="1900" b="1" dirty="0" smtClean="0">
                <a:solidFill>
                  <a:srgbClr val="002060"/>
                </a:solidFill>
                <a:latin typeface="Arial" pitchFamily="34" charset="0"/>
                <a:cs typeface="Arial" pitchFamily="34" charset="0"/>
              </a:rPr>
              <a:t>	</a:t>
            </a:r>
            <a:r>
              <a:rPr lang="en-US" sz="1900" i="1" dirty="0" smtClean="0">
                <a:solidFill>
                  <a:srgbClr val="002060"/>
                </a:solidFill>
                <a:latin typeface="Arial" pitchFamily="34" charset="0"/>
                <a:cs typeface="Arial" pitchFamily="34" charset="0"/>
              </a:rPr>
              <a:t>Sensors &amp; Data Feeds</a:t>
            </a:r>
          </a:p>
          <a:p>
            <a:pPr lvl="1">
              <a:buNone/>
            </a:pPr>
            <a:endParaRPr lang="en-US" sz="2000" dirty="0" smtClean="0"/>
          </a:p>
        </p:txBody>
      </p:sp>
      <p:pic>
        <p:nvPicPr>
          <p:cNvPr id="19458" name="Picture 2"/>
          <p:cNvPicPr>
            <a:picLocks noChangeAspect="1" noChangeArrowheads="1"/>
          </p:cNvPicPr>
          <p:nvPr/>
        </p:nvPicPr>
        <p:blipFill>
          <a:blip r:embed="rId3" cstate="print"/>
          <a:srcRect l="24375" t="30972" r="56563" b="42052"/>
          <a:stretch>
            <a:fillRect/>
          </a:stretch>
        </p:blipFill>
        <p:spPr bwMode="auto">
          <a:xfrm>
            <a:off x="4495800" y="1066800"/>
            <a:ext cx="4448992" cy="5105400"/>
          </a:xfrm>
          <a:prstGeom prst="rect">
            <a:avLst/>
          </a:prstGeom>
          <a:noFill/>
          <a:ln w="9525">
            <a:solidFill>
              <a:schemeClr val="accent1">
                <a:shade val="50000"/>
              </a:schemeClr>
            </a:solidFill>
            <a:miter lim="800000"/>
            <a:headEnd/>
            <a:tailEnd/>
          </a:ln>
        </p:spPr>
      </p:pic>
    </p:spTree>
    <p:extLst>
      <p:ext uri="{BB962C8B-B14F-4D97-AF65-F5344CB8AC3E}">
        <p14:creationId xmlns="" xmlns:p14="http://schemas.microsoft.com/office/powerpoint/2010/main" val="17571474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2060"/>
                </a:solidFill>
              </a:rPr>
              <a:t>What Questions Can Our ODP Answer?</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sz="3400" b="1" dirty="0" smtClean="0"/>
              <a:t>1.  Which Tree SRs Were Closed Last Week?</a:t>
            </a:r>
            <a:endParaRPr lang="en-US" sz="3400" dirty="0" smtClean="0"/>
          </a:p>
          <a:p>
            <a:pPr>
              <a:buNone/>
            </a:pPr>
            <a:r>
              <a:rPr lang="en-US" sz="3400" b="1" dirty="0" smtClean="0"/>
              <a:t> </a:t>
            </a:r>
            <a:endParaRPr lang="en-US" sz="3400" dirty="0" smtClean="0"/>
          </a:p>
          <a:p>
            <a:pPr>
              <a:buNone/>
            </a:pPr>
            <a:r>
              <a:rPr lang="en-US" sz="3400" b="1" dirty="0" smtClean="0"/>
              <a:t>2.  What Types of Community SRs Does CoB Get? </a:t>
            </a:r>
            <a:endParaRPr lang="en-US" sz="3400" dirty="0" smtClean="0"/>
          </a:p>
          <a:p>
            <a:pPr>
              <a:buNone/>
            </a:pPr>
            <a:r>
              <a:rPr lang="en-US" sz="3400" dirty="0" smtClean="0"/>
              <a:t> </a:t>
            </a:r>
          </a:p>
          <a:p>
            <a:pPr>
              <a:buNone/>
            </a:pPr>
            <a:r>
              <a:rPr lang="en-US" sz="3400" b="1" dirty="0" smtClean="0"/>
              <a:t>3.  Where Has Crime Occurred Most? </a:t>
            </a:r>
            <a:endParaRPr lang="en-US" sz="3400" dirty="0" smtClean="0"/>
          </a:p>
          <a:p>
            <a:pPr>
              <a:buNone/>
            </a:pPr>
            <a:r>
              <a:rPr lang="en-US" sz="3400" dirty="0" smtClean="0"/>
              <a:t> </a:t>
            </a:r>
          </a:p>
          <a:p>
            <a:pPr>
              <a:buNone/>
            </a:pPr>
            <a:r>
              <a:rPr lang="en-US" sz="3400" b="1" dirty="0" smtClean="0"/>
              <a:t>4.  What Are The Inspection Scores For Elmwood Restaurants?</a:t>
            </a:r>
            <a:endParaRPr lang="en-US" sz="3400" dirty="0" smtClean="0"/>
          </a:p>
          <a:p>
            <a:pPr>
              <a:buNone/>
            </a:pPr>
            <a:r>
              <a:rPr lang="en-US" sz="3400" b="1" dirty="0" smtClean="0"/>
              <a:t> </a:t>
            </a:r>
            <a:endParaRPr lang="en-US" sz="3400" dirty="0" smtClean="0"/>
          </a:p>
          <a:p>
            <a:pPr>
              <a:buNone/>
            </a:pPr>
            <a:r>
              <a:rPr lang="en-US" sz="3400" b="1" dirty="0" smtClean="0"/>
              <a:t>5.  What Was </a:t>
            </a:r>
            <a:r>
              <a:rPr lang="en-US" sz="3400" b="1" dirty="0" err="1" smtClean="0"/>
              <a:t>CoB’s</a:t>
            </a:r>
            <a:r>
              <a:rPr lang="en-US" sz="3400" b="1" dirty="0" smtClean="0"/>
              <a:t> Utility Tax Revenue in 2013?</a:t>
            </a:r>
            <a:endParaRPr lang="en-US" sz="3400" dirty="0" smtClean="0"/>
          </a:p>
          <a:p>
            <a:pPr>
              <a:buNone/>
            </a:pPr>
            <a:r>
              <a:rPr lang="en-US" sz="3400" b="1" dirty="0" smtClean="0"/>
              <a:t> </a:t>
            </a:r>
            <a:endParaRPr lang="en-US" sz="3400" dirty="0" smtClean="0"/>
          </a:p>
          <a:p>
            <a:pPr>
              <a:buNone/>
            </a:pPr>
            <a:r>
              <a:rPr lang="en-US" sz="3400" b="1" dirty="0" smtClean="0"/>
              <a:t>6.  Have Refuse Bin Sizes Increased or Decreased?</a:t>
            </a:r>
            <a:endParaRPr lang="en-US" sz="3400" dirty="0" smtClean="0"/>
          </a:p>
          <a:p>
            <a:pPr>
              <a:buNone/>
            </a:pPr>
            <a:r>
              <a:rPr lang="en-US" sz="3400" b="1" dirty="0" smtClean="0"/>
              <a:t> </a:t>
            </a:r>
            <a:endParaRPr lang="en-US" sz="3400" dirty="0" smtClean="0"/>
          </a:p>
          <a:p>
            <a:pPr>
              <a:buNone/>
            </a:pPr>
            <a:r>
              <a:rPr lang="en-US" sz="3400" b="1" dirty="0" smtClean="0"/>
              <a:t>7.  How Much Water Is Used In Berkeley? </a:t>
            </a:r>
            <a:endParaRPr lang="en-US" sz="3400" dirty="0" smtClean="0"/>
          </a:p>
          <a:p>
            <a:pPr>
              <a:buNone/>
            </a:pPr>
            <a:endParaRPr lang="en-US"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2060"/>
                </a:solidFill>
              </a:rPr>
              <a:t>What Questions can the Open 311 App Answer?</a:t>
            </a:r>
            <a:endParaRPr lang="en-US" sz="2800"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31</a:t>
            </a:fld>
            <a:endParaRPr lang="en-US"/>
          </a:p>
        </p:txBody>
      </p:sp>
      <p:sp>
        <p:nvSpPr>
          <p:cNvPr id="6" name="Content Placeholder 5"/>
          <p:cNvSpPr>
            <a:spLocks noGrp="1"/>
          </p:cNvSpPr>
          <p:nvPr>
            <p:ph idx="1"/>
          </p:nvPr>
        </p:nvSpPr>
        <p:spPr>
          <a:xfrm>
            <a:off x="457200" y="914400"/>
            <a:ext cx="8229600" cy="5440363"/>
          </a:xfrm>
        </p:spPr>
        <p:txBody>
          <a:bodyPr>
            <a:noAutofit/>
          </a:bodyPr>
          <a:lstStyle/>
          <a:p>
            <a:pPr marL="457200" lvl="0" indent="-457200">
              <a:lnSpc>
                <a:spcPct val="170000"/>
              </a:lnSpc>
              <a:buFont typeface="+mj-lt"/>
              <a:buAutoNum type="arabicPeriod"/>
            </a:pPr>
            <a:r>
              <a:rPr lang="en-US" sz="2000" dirty="0" smtClean="0"/>
              <a:t>What percentage of service requests have been for </a:t>
            </a:r>
            <a:r>
              <a:rPr lang="en-US" sz="2000" i="1" dirty="0" smtClean="0"/>
              <a:t>Street and Sidewalk Cleaning </a:t>
            </a:r>
            <a:r>
              <a:rPr lang="en-US" sz="2000" dirty="0" smtClean="0"/>
              <a:t>in the past 90 days?</a:t>
            </a:r>
          </a:p>
          <a:p>
            <a:pPr marL="457200" lvl="0" indent="-457200">
              <a:lnSpc>
                <a:spcPct val="170000"/>
              </a:lnSpc>
              <a:buFont typeface="+mj-lt"/>
              <a:buAutoNum type="arabicPeriod"/>
            </a:pPr>
            <a:r>
              <a:rPr lang="en-US" sz="2000" dirty="0" smtClean="0"/>
              <a:t>How many </a:t>
            </a:r>
            <a:r>
              <a:rPr lang="en-US" sz="2000" i="1" dirty="0" smtClean="0"/>
              <a:t>Damaged Property </a:t>
            </a:r>
            <a:r>
              <a:rPr lang="en-US" sz="2000" dirty="0" smtClean="0"/>
              <a:t>tickets were opened in the past 60 days?</a:t>
            </a:r>
          </a:p>
          <a:p>
            <a:pPr marL="457200" indent="-457200">
              <a:lnSpc>
                <a:spcPct val="170000"/>
              </a:lnSpc>
              <a:buFont typeface="+mj-lt"/>
              <a:buAutoNum type="arabicPeriod"/>
            </a:pPr>
            <a:r>
              <a:rPr lang="en-US" sz="2000" dirty="0" smtClean="0"/>
              <a:t>What is the percentage change between open and closed tickets for </a:t>
            </a:r>
            <a:r>
              <a:rPr lang="en-US" sz="2000" i="1" dirty="0" smtClean="0"/>
              <a:t>Graffiti Public Property </a:t>
            </a:r>
            <a:r>
              <a:rPr lang="en-US" sz="2000" dirty="0" smtClean="0"/>
              <a:t>in the past 30 days compared to the past year?</a:t>
            </a:r>
          </a:p>
          <a:p>
            <a:pPr marL="457200" lvl="0" indent="-457200">
              <a:lnSpc>
                <a:spcPct val="170000"/>
              </a:lnSpc>
              <a:buFont typeface="+mj-lt"/>
              <a:buAutoNum type="arabicPeriod"/>
            </a:pPr>
            <a:r>
              <a:rPr lang="en-US" sz="2000" dirty="0" smtClean="0"/>
              <a:t>How many </a:t>
            </a:r>
            <a:r>
              <a:rPr lang="en-US" sz="2000" i="1" dirty="0" smtClean="0"/>
              <a:t>General Request </a:t>
            </a:r>
            <a:r>
              <a:rPr lang="en-US" sz="2000" dirty="0" smtClean="0"/>
              <a:t>tickets were closed in the past 180 days?</a:t>
            </a:r>
          </a:p>
          <a:p>
            <a:pPr marL="457200" lvl="0" indent="-457200">
              <a:lnSpc>
                <a:spcPct val="170000"/>
              </a:lnSpc>
              <a:buFont typeface="+mj-lt"/>
              <a:buAutoNum type="arabicPeriod"/>
            </a:pPr>
            <a:r>
              <a:rPr lang="en-US" sz="2000" dirty="0" smtClean="0"/>
              <a:t>What is the ratio of open to closed </a:t>
            </a:r>
            <a:r>
              <a:rPr lang="en-US" sz="2000" i="1" dirty="0" smtClean="0"/>
              <a:t>Streetlight</a:t>
            </a:r>
            <a:r>
              <a:rPr lang="en-US" sz="2000" dirty="0" smtClean="0"/>
              <a:t> tickets in the past 60 days?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dirty="0" smtClean="0"/>
              <a:t>What percentage of service requests have been for </a:t>
            </a:r>
            <a:r>
              <a:rPr lang="en-US" sz="2800" i="1" dirty="0" smtClean="0"/>
              <a:t>Street and Sidewalk Cleaning </a:t>
            </a:r>
            <a:r>
              <a:rPr lang="en-US" sz="2800" dirty="0" smtClean="0"/>
              <a:t>in the past 90 days?</a:t>
            </a:r>
          </a:p>
        </p:txBody>
      </p:sp>
      <p:pic>
        <p:nvPicPr>
          <p:cNvPr id="2050" name="Picture 2"/>
          <p:cNvPicPr>
            <a:picLocks noGrp="1" noChangeAspect="1" noChangeArrowheads="1"/>
          </p:cNvPicPr>
          <p:nvPr>
            <p:ph idx="1"/>
          </p:nvPr>
        </p:nvPicPr>
        <p:blipFill>
          <a:blip r:embed="rId3" cstate="print"/>
          <a:srcRect/>
          <a:stretch>
            <a:fillRect/>
          </a:stretch>
        </p:blipFill>
        <p:spPr bwMode="auto">
          <a:xfrm>
            <a:off x="2049570" y="990600"/>
            <a:ext cx="5044859"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dirty="0" smtClean="0"/>
              <a:t>How many </a:t>
            </a:r>
            <a:r>
              <a:rPr lang="en-US" sz="2800" i="1" dirty="0" smtClean="0"/>
              <a:t>Damaged Property </a:t>
            </a:r>
            <a:r>
              <a:rPr lang="en-US" sz="2800" dirty="0" smtClean="0"/>
              <a:t>tickets were opened in the past 60 days?</a:t>
            </a:r>
            <a:endParaRPr lang="en-US" sz="2800" dirty="0"/>
          </a:p>
        </p:txBody>
      </p:sp>
      <p:pic>
        <p:nvPicPr>
          <p:cNvPr id="6146" name="Picture 2"/>
          <p:cNvPicPr>
            <a:picLocks noGrp="1" noChangeAspect="1" noChangeArrowheads="1"/>
          </p:cNvPicPr>
          <p:nvPr>
            <p:ph idx="1"/>
          </p:nvPr>
        </p:nvPicPr>
        <p:blipFill>
          <a:blip r:embed="rId3" cstate="print"/>
          <a:srcRect/>
          <a:stretch>
            <a:fillRect/>
          </a:stretch>
        </p:blipFill>
        <p:spPr bwMode="auto">
          <a:xfrm>
            <a:off x="2056049" y="990600"/>
            <a:ext cx="5031902"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458200" cy="685800"/>
          </a:xfrm>
        </p:spPr>
        <p:txBody>
          <a:bodyPr>
            <a:noAutofit/>
          </a:bodyPr>
          <a:lstStyle/>
          <a:p>
            <a:r>
              <a:rPr lang="en-US" sz="2400" dirty="0" smtClean="0"/>
              <a:t>What is the % change between open and closed tickets for </a:t>
            </a:r>
            <a:r>
              <a:rPr lang="en-US" sz="2400" i="1" dirty="0" smtClean="0"/>
              <a:t>Graffiti Public Property </a:t>
            </a:r>
            <a:r>
              <a:rPr lang="en-US" sz="2400" dirty="0" smtClean="0"/>
              <a:t>in the past 30 days compared to the past year?</a:t>
            </a:r>
          </a:p>
        </p:txBody>
      </p:sp>
      <p:pic>
        <p:nvPicPr>
          <p:cNvPr id="3074" name="Picture 2"/>
          <p:cNvPicPr>
            <a:picLocks noGrp="1" noChangeAspect="1" noChangeArrowheads="1"/>
          </p:cNvPicPr>
          <p:nvPr>
            <p:ph idx="1"/>
          </p:nvPr>
        </p:nvPicPr>
        <p:blipFill>
          <a:blip r:embed="rId3" cstate="print"/>
          <a:srcRect/>
          <a:stretch>
            <a:fillRect/>
          </a:stretch>
        </p:blipFill>
        <p:spPr bwMode="auto">
          <a:xfrm>
            <a:off x="1052512" y="1981994"/>
            <a:ext cx="3362325" cy="3152775"/>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4638675" y="2000250"/>
            <a:ext cx="3362325" cy="318135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2843213" y="1295400"/>
            <a:ext cx="3457575" cy="600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dirty="0" smtClean="0"/>
              <a:t>How many </a:t>
            </a:r>
            <a:r>
              <a:rPr lang="en-US" sz="2800" i="1" dirty="0" smtClean="0"/>
              <a:t>General Request </a:t>
            </a:r>
            <a:r>
              <a:rPr lang="en-US" sz="2800" dirty="0" smtClean="0"/>
              <a:t>tickets were closed in the past 180 days?</a:t>
            </a:r>
          </a:p>
        </p:txBody>
      </p:sp>
      <p:pic>
        <p:nvPicPr>
          <p:cNvPr id="4098" name="Picture 2"/>
          <p:cNvPicPr>
            <a:picLocks noGrp="1" noChangeAspect="1" noChangeArrowheads="1"/>
          </p:cNvPicPr>
          <p:nvPr>
            <p:ph idx="1"/>
          </p:nvPr>
        </p:nvPicPr>
        <p:blipFill>
          <a:blip r:embed="rId3" cstate="print"/>
          <a:srcRect/>
          <a:stretch>
            <a:fillRect/>
          </a:stretch>
        </p:blipFill>
        <p:spPr bwMode="auto">
          <a:xfrm>
            <a:off x="2028237" y="990600"/>
            <a:ext cx="5087526"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800" dirty="0" smtClean="0"/>
              <a:t>What is the ratio of open to closed </a:t>
            </a:r>
            <a:r>
              <a:rPr lang="en-US" sz="2800" i="1" dirty="0" smtClean="0"/>
              <a:t>Streetlight</a:t>
            </a:r>
            <a:r>
              <a:rPr lang="en-US" sz="2800" dirty="0" smtClean="0"/>
              <a:t> tickets in the past 60 days?</a:t>
            </a:r>
            <a:endParaRPr lang="en-US" sz="2800" dirty="0"/>
          </a:p>
        </p:txBody>
      </p:sp>
      <p:pic>
        <p:nvPicPr>
          <p:cNvPr id="5122" name="Picture 2"/>
          <p:cNvPicPr>
            <a:picLocks noGrp="1" noChangeAspect="1" noChangeArrowheads="1"/>
          </p:cNvPicPr>
          <p:nvPr>
            <p:ph idx="1"/>
          </p:nvPr>
        </p:nvPicPr>
        <p:blipFill>
          <a:blip r:embed="rId3" cstate="print"/>
          <a:srcRect/>
          <a:stretch>
            <a:fillRect/>
          </a:stretch>
        </p:blipFill>
        <p:spPr bwMode="auto">
          <a:xfrm>
            <a:off x="1522104" y="990600"/>
            <a:ext cx="6099791"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2060"/>
                </a:solidFill>
              </a:rPr>
              <a:t>What Questions can the Open 311 App Answer?</a:t>
            </a:r>
            <a:endParaRPr lang="en-US" sz="2800"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37</a:t>
            </a:fld>
            <a:endParaRPr lang="en-US"/>
          </a:p>
        </p:txBody>
      </p:sp>
      <p:sp>
        <p:nvSpPr>
          <p:cNvPr id="6" name="Content Placeholder 5"/>
          <p:cNvSpPr>
            <a:spLocks noGrp="1"/>
          </p:cNvSpPr>
          <p:nvPr>
            <p:ph idx="1"/>
          </p:nvPr>
        </p:nvSpPr>
        <p:spPr>
          <a:xfrm>
            <a:off x="457200" y="914400"/>
            <a:ext cx="8229600" cy="5440363"/>
          </a:xfrm>
        </p:spPr>
        <p:txBody>
          <a:bodyPr>
            <a:noAutofit/>
          </a:bodyPr>
          <a:lstStyle/>
          <a:p>
            <a:pPr marL="457200" lvl="0" indent="-457200">
              <a:lnSpc>
                <a:spcPct val="170000"/>
              </a:lnSpc>
              <a:buFont typeface="+mj-lt"/>
              <a:buAutoNum type="arabicPeriod"/>
            </a:pPr>
            <a:r>
              <a:rPr lang="en-US" sz="2000" dirty="0" smtClean="0"/>
              <a:t>What percentage of service requests have been for </a:t>
            </a:r>
            <a:r>
              <a:rPr lang="en-US" sz="2000" i="1" dirty="0" smtClean="0"/>
              <a:t>Street and Sidewalk Cleaning </a:t>
            </a:r>
            <a:r>
              <a:rPr lang="en-US" sz="2000" dirty="0" smtClean="0"/>
              <a:t>in the past 90 days?</a:t>
            </a:r>
          </a:p>
          <a:p>
            <a:pPr marL="457200" lvl="0" indent="-457200">
              <a:lnSpc>
                <a:spcPct val="170000"/>
              </a:lnSpc>
              <a:buFont typeface="+mj-lt"/>
              <a:buAutoNum type="arabicPeriod"/>
            </a:pPr>
            <a:r>
              <a:rPr lang="en-US" sz="2000" dirty="0" smtClean="0"/>
              <a:t>How many </a:t>
            </a:r>
            <a:r>
              <a:rPr lang="en-US" sz="2000" i="1" dirty="0" smtClean="0"/>
              <a:t>Damaged Property </a:t>
            </a:r>
            <a:r>
              <a:rPr lang="en-US" sz="2000" dirty="0" smtClean="0"/>
              <a:t>tickets were opened in the past 60 days?</a:t>
            </a:r>
          </a:p>
          <a:p>
            <a:pPr marL="457200" indent="-457200">
              <a:lnSpc>
                <a:spcPct val="170000"/>
              </a:lnSpc>
              <a:buFont typeface="+mj-lt"/>
              <a:buAutoNum type="arabicPeriod"/>
            </a:pPr>
            <a:r>
              <a:rPr lang="en-US" sz="2000" dirty="0" smtClean="0"/>
              <a:t>What is the percentage change between open and closed tickets for </a:t>
            </a:r>
            <a:r>
              <a:rPr lang="en-US" sz="2000" i="1" dirty="0" smtClean="0"/>
              <a:t>Graffiti Public Property </a:t>
            </a:r>
            <a:r>
              <a:rPr lang="en-US" sz="2000" dirty="0" smtClean="0"/>
              <a:t>in the past 30 days compared to the past year?</a:t>
            </a:r>
          </a:p>
          <a:p>
            <a:pPr marL="457200" lvl="0" indent="-457200">
              <a:lnSpc>
                <a:spcPct val="170000"/>
              </a:lnSpc>
              <a:buFont typeface="+mj-lt"/>
              <a:buAutoNum type="arabicPeriod"/>
            </a:pPr>
            <a:r>
              <a:rPr lang="en-US" sz="2000" dirty="0" smtClean="0"/>
              <a:t>How many </a:t>
            </a:r>
            <a:r>
              <a:rPr lang="en-US" sz="2000" i="1" dirty="0" smtClean="0"/>
              <a:t>General Request </a:t>
            </a:r>
            <a:r>
              <a:rPr lang="en-US" sz="2000" dirty="0" smtClean="0"/>
              <a:t>tickets were closed in the past 180 days?</a:t>
            </a:r>
          </a:p>
          <a:p>
            <a:pPr marL="457200" lvl="0" indent="-457200">
              <a:lnSpc>
                <a:spcPct val="170000"/>
              </a:lnSpc>
              <a:buFont typeface="+mj-lt"/>
              <a:buAutoNum type="arabicPeriod"/>
            </a:pPr>
            <a:r>
              <a:rPr lang="en-US" sz="2000" dirty="0" smtClean="0"/>
              <a:t>What is the ratio of open to closed </a:t>
            </a:r>
            <a:r>
              <a:rPr lang="en-US" sz="2000" i="1" dirty="0" smtClean="0"/>
              <a:t>Streetlight</a:t>
            </a:r>
            <a:r>
              <a:rPr lang="en-US" sz="2000" dirty="0" smtClean="0"/>
              <a:t> tickets in the past 60 days?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2060"/>
                </a:solidFill>
              </a:rPr>
              <a:t>What Questions Can Our Open Budget App Answer?</a:t>
            </a:r>
            <a:endParaRPr lang="en-US" sz="2800"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38</a:t>
            </a:fld>
            <a:endParaRPr lang="en-US"/>
          </a:p>
        </p:txBody>
      </p:sp>
      <p:sp>
        <p:nvSpPr>
          <p:cNvPr id="6" name="Content Placeholder 5"/>
          <p:cNvSpPr>
            <a:spLocks noGrp="1"/>
          </p:cNvSpPr>
          <p:nvPr>
            <p:ph idx="1"/>
          </p:nvPr>
        </p:nvSpPr>
        <p:spPr>
          <a:xfrm>
            <a:off x="457200" y="914400"/>
            <a:ext cx="8229600" cy="5440363"/>
          </a:xfrm>
        </p:spPr>
        <p:txBody>
          <a:bodyPr>
            <a:noAutofit/>
          </a:bodyPr>
          <a:lstStyle/>
          <a:p>
            <a:pPr>
              <a:buNone/>
            </a:pPr>
            <a:r>
              <a:rPr lang="en-US" sz="1400" i="1" dirty="0" smtClean="0"/>
              <a:t>Capital Improvement Sample Questions:</a:t>
            </a:r>
          </a:p>
          <a:p>
            <a:pPr lvl="0">
              <a:lnSpc>
                <a:spcPct val="170000"/>
              </a:lnSpc>
              <a:buFont typeface="+mj-lt"/>
              <a:buAutoNum type="arabicPeriod"/>
            </a:pPr>
            <a:r>
              <a:rPr lang="en-US" sz="1400" dirty="0" smtClean="0"/>
              <a:t>Which neighborhood will receive the most funding for their library improvement project for FY2015?</a:t>
            </a:r>
          </a:p>
          <a:p>
            <a:pPr lvl="0">
              <a:lnSpc>
                <a:spcPct val="170000"/>
              </a:lnSpc>
              <a:buFont typeface="+mj-lt"/>
              <a:buAutoNum type="arabicPeriod"/>
            </a:pPr>
            <a:r>
              <a:rPr lang="en-US" sz="1400" dirty="0" smtClean="0"/>
              <a:t>What are the funding sources for the Education department’s Capital Improvement Project?</a:t>
            </a:r>
          </a:p>
          <a:p>
            <a:pPr lvl="0">
              <a:lnSpc>
                <a:spcPct val="170000"/>
              </a:lnSpc>
              <a:buFont typeface="+mj-lt"/>
              <a:buAutoNum type="arabicPeriod"/>
            </a:pPr>
            <a:r>
              <a:rPr lang="en-US" sz="1400" dirty="0" smtClean="0"/>
              <a:t>What percent of the Capital Budget belongs to Health &amp; Human Services?</a:t>
            </a:r>
          </a:p>
          <a:p>
            <a:pPr lvl="0">
              <a:lnSpc>
                <a:spcPct val="170000"/>
              </a:lnSpc>
              <a:buFont typeface="+mj-lt"/>
              <a:buAutoNum type="arabicPeriod"/>
            </a:pPr>
            <a:r>
              <a:rPr lang="en-US" sz="1400" dirty="0" smtClean="0"/>
              <a:t>Which department holds the most Streets, Transportation and Sanitation projects?</a:t>
            </a:r>
          </a:p>
          <a:p>
            <a:pPr lvl="0">
              <a:lnSpc>
                <a:spcPct val="170000"/>
              </a:lnSpc>
              <a:buFont typeface="+mj-lt"/>
              <a:buAutoNum type="arabicPeriod"/>
            </a:pPr>
            <a:r>
              <a:rPr lang="en-US" sz="1400" dirty="0" smtClean="0"/>
              <a:t>What are the funding sources for Boston fire department’s Capital Project program?</a:t>
            </a:r>
          </a:p>
          <a:p>
            <a:pPr lvl="0">
              <a:lnSpc>
                <a:spcPct val="170000"/>
              </a:lnSpc>
              <a:buFont typeface="+mj-lt"/>
              <a:buAutoNum type="arabicPeriod"/>
            </a:pPr>
            <a:r>
              <a:rPr lang="en-US" sz="1400" dirty="0" smtClean="0"/>
              <a:t>What percent of the Capital Budget belongs to Environment, Energy &amp; Open Space?</a:t>
            </a:r>
          </a:p>
          <a:p>
            <a:pPr>
              <a:lnSpc>
                <a:spcPct val="170000"/>
              </a:lnSpc>
              <a:buNone/>
            </a:pPr>
            <a:r>
              <a:rPr lang="en-US" sz="1400" dirty="0" smtClean="0"/>
              <a:t> </a:t>
            </a:r>
            <a:r>
              <a:rPr lang="en-US" sz="1400" i="1" dirty="0" smtClean="0"/>
              <a:t>Operating Budget Sample Questions:</a:t>
            </a:r>
          </a:p>
          <a:p>
            <a:pPr lvl="0">
              <a:buFont typeface="+mj-lt"/>
              <a:buAutoNum type="arabicPeriod"/>
            </a:pPr>
            <a:r>
              <a:rPr lang="en-US" sz="1400" dirty="0" smtClean="0"/>
              <a:t>Which department will spend the largest proportion of Boston’s Operating Budget in FY 2015?</a:t>
            </a:r>
          </a:p>
          <a:p>
            <a:pPr lvl="0">
              <a:lnSpc>
                <a:spcPct val="170000"/>
              </a:lnSpc>
              <a:buFont typeface="+mj-lt"/>
              <a:buAutoNum type="arabicPeriod"/>
            </a:pPr>
            <a:r>
              <a:rPr lang="en-US" sz="1400" dirty="0" smtClean="0"/>
              <a:t>How much does Boston plan to spend on Other Post Employment Benefits in FY 2015?</a:t>
            </a:r>
          </a:p>
          <a:p>
            <a:pPr lvl="0">
              <a:lnSpc>
                <a:spcPct val="170000"/>
              </a:lnSpc>
              <a:buFont typeface="+mj-lt"/>
              <a:buAutoNum type="arabicPeriod"/>
            </a:pPr>
            <a:r>
              <a:rPr lang="en-US" sz="1400" dirty="0" smtClean="0"/>
              <a:t>What percent of the Operating Budget is spent on Workers Compensation for the Police Department?</a:t>
            </a:r>
          </a:p>
          <a:p>
            <a:pPr lvl="0">
              <a:lnSpc>
                <a:spcPct val="170000"/>
              </a:lnSpc>
              <a:buFont typeface="+mj-lt"/>
              <a:buAutoNum type="arabicPeriod"/>
            </a:pPr>
            <a:r>
              <a:rPr lang="en-US" sz="1400" dirty="0" smtClean="0"/>
              <a:t>Which department will spend the smallest percentage of Boston’s Operating Budget in FY 2015?</a:t>
            </a:r>
          </a:p>
          <a:p>
            <a:pPr lvl="0">
              <a:lnSpc>
                <a:spcPct val="170000"/>
              </a:lnSpc>
              <a:buFont typeface="+mj-lt"/>
              <a:buAutoNum type="arabicPeriod"/>
            </a:pPr>
            <a:r>
              <a:rPr lang="en-US" sz="1400" dirty="0" smtClean="0"/>
              <a:t>Which fund is the primary source of funding for the Law Department in the Mayor’s Cabinet? </a:t>
            </a:r>
          </a:p>
          <a:p>
            <a:pPr>
              <a:lnSpc>
                <a:spcPct val="170000"/>
              </a:lnSpc>
              <a:buFont typeface="+mj-lt"/>
              <a:buAutoNum type="arabicPeriod"/>
            </a:pPr>
            <a:r>
              <a:rPr lang="en-US" sz="1400" dirty="0" smtClean="0"/>
              <a:t>How much will Boston Public Library spend on office furniture in FY 2015?</a:t>
            </a:r>
            <a:endParaRPr lang="en-US" sz="1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hlinkClick r:id="rId3"/>
              </a:rPr>
              <a:t>How much will Boston Public Library spend on office furniture in FY 2015?</a:t>
            </a:r>
            <a:endParaRPr lang="en-US" b="1" dirty="0"/>
          </a:p>
        </p:txBody>
      </p:sp>
      <p:pic>
        <p:nvPicPr>
          <p:cNvPr id="4098" name="Picture 2"/>
          <p:cNvPicPr>
            <a:picLocks noGrp="1" noChangeAspect="1" noChangeArrowheads="1"/>
          </p:cNvPicPr>
          <p:nvPr>
            <p:ph idx="1"/>
          </p:nvPr>
        </p:nvPicPr>
        <p:blipFill>
          <a:blip r:embed="rId4" cstate="print"/>
          <a:srcRect l="485" t="9033" r="50000" b="7229"/>
          <a:stretch>
            <a:fillRect/>
          </a:stretch>
        </p:blipFill>
        <p:spPr bwMode="auto">
          <a:xfrm>
            <a:off x="228600" y="1447800"/>
            <a:ext cx="87630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2060"/>
                </a:solidFill>
              </a:rPr>
              <a:t>What Is An Open Data Portal (ODP)?</a:t>
            </a:r>
            <a:endParaRPr lang="en-US" b="1" dirty="0">
              <a:solidFill>
                <a:srgbClr val="002060"/>
              </a:solidFill>
            </a:endParaRPr>
          </a:p>
        </p:txBody>
      </p:sp>
      <p:pic>
        <p:nvPicPr>
          <p:cNvPr id="1026" name="Picture 2">
            <a:hlinkClick r:id="rId3"/>
          </p:cNvPr>
          <p:cNvPicPr>
            <a:picLocks noGrp="1" noChangeAspect="1" noChangeArrowheads="1"/>
          </p:cNvPicPr>
          <p:nvPr>
            <p:ph idx="1"/>
          </p:nvPr>
        </p:nvPicPr>
        <p:blipFill>
          <a:blip r:embed="rId4" cstate="print"/>
          <a:srcRect/>
          <a:stretch>
            <a:fillRect/>
          </a:stretch>
        </p:blipFill>
        <p:spPr bwMode="auto">
          <a:xfrm>
            <a:off x="304800" y="990600"/>
            <a:ext cx="8541696" cy="5043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3" cstate="print"/>
          <a:srcRect t="9259" r="50926" b="5093"/>
          <a:stretch>
            <a:fillRect/>
          </a:stretch>
        </p:blipFill>
        <p:spPr bwMode="auto">
          <a:xfrm>
            <a:off x="152399" y="533400"/>
            <a:ext cx="8734167" cy="6097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Autofit/>
          </a:bodyPr>
          <a:lstStyle/>
          <a:p>
            <a:r>
              <a:rPr lang="en-US" sz="2800" b="1" dirty="0" smtClean="0">
                <a:hlinkClick r:id="rId3"/>
              </a:rPr>
              <a:t>Which neighborhood will receive the most funding for their library improvement project for FY 2015?</a:t>
            </a:r>
            <a:endParaRPr lang="en-US" sz="2800" b="1" dirty="0"/>
          </a:p>
        </p:txBody>
      </p:sp>
      <p:sp>
        <p:nvSpPr>
          <p:cNvPr id="5" name="Content Placeholder 4"/>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4" cstate="print"/>
          <a:srcRect t="8563" r="50313" b="7031"/>
          <a:stretch>
            <a:fillRect/>
          </a:stretch>
        </p:blipFill>
        <p:spPr bwMode="auto">
          <a:xfrm>
            <a:off x="27610" y="1261684"/>
            <a:ext cx="9040190" cy="55201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hlinkClick r:id="rId3"/>
              </a:rPr>
              <a:t>What are the funding sources for Boston Fire Department’s Capital Project program?</a:t>
            </a:r>
            <a:endParaRPr lang="en-US" sz="3200" b="1" dirty="0"/>
          </a:p>
        </p:txBody>
      </p:sp>
      <p:pic>
        <p:nvPicPr>
          <p:cNvPr id="1027" name="Picture 3"/>
          <p:cNvPicPr>
            <a:picLocks noGrp="1" noChangeAspect="1" noChangeArrowheads="1"/>
          </p:cNvPicPr>
          <p:nvPr>
            <p:ph idx="1"/>
          </p:nvPr>
        </p:nvPicPr>
        <p:blipFill>
          <a:blip r:embed="rId4" cstate="print"/>
          <a:srcRect t="9033" r="50926" b="7708"/>
          <a:stretch>
            <a:fillRect/>
          </a:stretch>
        </p:blipFill>
        <p:spPr bwMode="auto">
          <a:xfrm>
            <a:off x="152400" y="1295400"/>
            <a:ext cx="8839200" cy="5481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p:cNvPicPr>
            <a:picLocks noChangeAspect="1" noChangeArrowheads="1"/>
          </p:cNvPicPr>
          <p:nvPr/>
        </p:nvPicPr>
        <p:blipFill>
          <a:blip r:embed="rId3" cstate="print"/>
          <a:srcRect t="9375" r="53125" b="7318"/>
          <a:stretch>
            <a:fillRect/>
          </a:stretch>
        </p:blipFill>
        <p:spPr bwMode="auto">
          <a:xfrm>
            <a:off x="152400" y="381000"/>
            <a:ext cx="8896785"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002060"/>
                </a:solidFill>
              </a:rPr>
              <a:t>What Questions Can Our Open Budget App Answer?</a:t>
            </a:r>
            <a:endParaRPr lang="en-US" sz="2800" dirty="0"/>
          </a:p>
        </p:txBody>
      </p:sp>
      <p:sp>
        <p:nvSpPr>
          <p:cNvPr id="4" name="Date Placeholder 3"/>
          <p:cNvSpPr>
            <a:spLocks noGrp="1"/>
          </p:cNvSpPr>
          <p:nvPr>
            <p:ph type="dt" sz="half" idx="10"/>
          </p:nvPr>
        </p:nvSpPr>
        <p:spPr/>
        <p:txBody>
          <a:bodyPr/>
          <a:lstStyle/>
          <a:p>
            <a:fld id="{7DBECC93-E9DC-4170-BFA7-36149F072D61}" type="datetime1">
              <a:rPr lang="en-US" smtClean="0"/>
              <a:pPr/>
              <a:t>11/20/2014</a:t>
            </a:fld>
            <a:endParaRPr lang="en-US" dirty="0"/>
          </a:p>
        </p:txBody>
      </p:sp>
      <p:sp>
        <p:nvSpPr>
          <p:cNvPr id="5" name="Slide Number Placeholder 4"/>
          <p:cNvSpPr>
            <a:spLocks noGrp="1"/>
          </p:cNvSpPr>
          <p:nvPr>
            <p:ph type="sldNum" sz="quarter" idx="12"/>
          </p:nvPr>
        </p:nvSpPr>
        <p:spPr/>
        <p:txBody>
          <a:bodyPr/>
          <a:lstStyle/>
          <a:p>
            <a:fld id="{E2A0E6D4-CE8E-41B1-B2B0-E5E309090875}" type="slidenum">
              <a:rPr lang="en-US" smtClean="0"/>
              <a:pPr/>
              <a:t>44</a:t>
            </a:fld>
            <a:endParaRPr lang="en-US"/>
          </a:p>
        </p:txBody>
      </p:sp>
      <p:sp>
        <p:nvSpPr>
          <p:cNvPr id="6" name="Content Placeholder 5"/>
          <p:cNvSpPr>
            <a:spLocks noGrp="1"/>
          </p:cNvSpPr>
          <p:nvPr>
            <p:ph idx="1"/>
          </p:nvPr>
        </p:nvSpPr>
        <p:spPr>
          <a:xfrm>
            <a:off x="457200" y="914400"/>
            <a:ext cx="8229600" cy="5440363"/>
          </a:xfrm>
        </p:spPr>
        <p:txBody>
          <a:bodyPr>
            <a:noAutofit/>
          </a:bodyPr>
          <a:lstStyle/>
          <a:p>
            <a:pPr>
              <a:buNone/>
            </a:pPr>
            <a:r>
              <a:rPr lang="en-US" sz="1400" i="1" dirty="0" smtClean="0"/>
              <a:t>Capital Improvement Sample Questions:</a:t>
            </a:r>
          </a:p>
          <a:p>
            <a:pPr lvl="0">
              <a:lnSpc>
                <a:spcPct val="170000"/>
              </a:lnSpc>
              <a:buFont typeface="+mj-lt"/>
              <a:buAutoNum type="arabicPeriod"/>
            </a:pPr>
            <a:r>
              <a:rPr lang="en-US" sz="1400" dirty="0" smtClean="0"/>
              <a:t>Which neighborhood will receive the most funding for their library improvement project for FY2015?</a:t>
            </a:r>
          </a:p>
          <a:p>
            <a:pPr lvl="0">
              <a:lnSpc>
                <a:spcPct val="170000"/>
              </a:lnSpc>
              <a:buFont typeface="+mj-lt"/>
              <a:buAutoNum type="arabicPeriod"/>
            </a:pPr>
            <a:r>
              <a:rPr lang="en-US" sz="1400" dirty="0" smtClean="0"/>
              <a:t>What are the funding sources for the Education department’s Capital Improvement Project?</a:t>
            </a:r>
          </a:p>
          <a:p>
            <a:pPr lvl="0">
              <a:lnSpc>
                <a:spcPct val="170000"/>
              </a:lnSpc>
              <a:buFont typeface="+mj-lt"/>
              <a:buAutoNum type="arabicPeriod"/>
            </a:pPr>
            <a:r>
              <a:rPr lang="en-US" sz="1400" dirty="0" smtClean="0"/>
              <a:t>What percent of the Capital Budget belongs to Health &amp; Human Services?</a:t>
            </a:r>
          </a:p>
          <a:p>
            <a:pPr lvl="0">
              <a:lnSpc>
                <a:spcPct val="170000"/>
              </a:lnSpc>
              <a:buFont typeface="+mj-lt"/>
              <a:buAutoNum type="arabicPeriod"/>
            </a:pPr>
            <a:r>
              <a:rPr lang="en-US" sz="1400" dirty="0" smtClean="0"/>
              <a:t>Which department holds the most Streets, Transportation and Sanitation projects?</a:t>
            </a:r>
          </a:p>
          <a:p>
            <a:pPr lvl="0">
              <a:lnSpc>
                <a:spcPct val="170000"/>
              </a:lnSpc>
              <a:buFont typeface="+mj-lt"/>
              <a:buAutoNum type="arabicPeriod"/>
            </a:pPr>
            <a:r>
              <a:rPr lang="en-US" sz="1400" dirty="0" smtClean="0"/>
              <a:t>What are the funding sources for Boston fire department’s Capital Project program?</a:t>
            </a:r>
          </a:p>
          <a:p>
            <a:pPr lvl="0">
              <a:lnSpc>
                <a:spcPct val="170000"/>
              </a:lnSpc>
              <a:buFont typeface="+mj-lt"/>
              <a:buAutoNum type="arabicPeriod"/>
            </a:pPr>
            <a:r>
              <a:rPr lang="en-US" sz="1400" dirty="0" smtClean="0"/>
              <a:t>What percent of the Capital Budget belongs to Environment, Energy &amp; Open Space?</a:t>
            </a:r>
          </a:p>
          <a:p>
            <a:pPr>
              <a:lnSpc>
                <a:spcPct val="170000"/>
              </a:lnSpc>
              <a:buNone/>
            </a:pPr>
            <a:r>
              <a:rPr lang="en-US" sz="1400" dirty="0" smtClean="0"/>
              <a:t> </a:t>
            </a:r>
            <a:r>
              <a:rPr lang="en-US" sz="1400" i="1" dirty="0" smtClean="0"/>
              <a:t>Operating Budget Sample Questions:</a:t>
            </a:r>
          </a:p>
          <a:p>
            <a:pPr lvl="0">
              <a:buFont typeface="+mj-lt"/>
              <a:buAutoNum type="arabicPeriod"/>
            </a:pPr>
            <a:r>
              <a:rPr lang="en-US" sz="1400" dirty="0" smtClean="0"/>
              <a:t>Which department will spend the largest proportion of Boston’s Operating Budget in FY 2015?</a:t>
            </a:r>
          </a:p>
          <a:p>
            <a:pPr lvl="0">
              <a:lnSpc>
                <a:spcPct val="170000"/>
              </a:lnSpc>
              <a:buFont typeface="+mj-lt"/>
              <a:buAutoNum type="arabicPeriod"/>
            </a:pPr>
            <a:r>
              <a:rPr lang="en-US" sz="1400" dirty="0" smtClean="0"/>
              <a:t>How much does Boston plan to spend on Other Post Employment Benefits in FY 2015?</a:t>
            </a:r>
          </a:p>
          <a:p>
            <a:pPr lvl="0">
              <a:lnSpc>
                <a:spcPct val="170000"/>
              </a:lnSpc>
              <a:buFont typeface="+mj-lt"/>
              <a:buAutoNum type="arabicPeriod"/>
            </a:pPr>
            <a:r>
              <a:rPr lang="en-US" sz="1400" dirty="0" smtClean="0"/>
              <a:t>What percent of the Operating Budget is spent on Workers Compensation for the Police Department?</a:t>
            </a:r>
          </a:p>
          <a:p>
            <a:pPr lvl="0">
              <a:lnSpc>
                <a:spcPct val="170000"/>
              </a:lnSpc>
              <a:buFont typeface="+mj-lt"/>
              <a:buAutoNum type="arabicPeriod"/>
            </a:pPr>
            <a:r>
              <a:rPr lang="en-US" sz="1400" dirty="0" smtClean="0"/>
              <a:t>Which department will spend the smallest percentage of Boston’s Operating Budget in FY 2015?</a:t>
            </a:r>
          </a:p>
          <a:p>
            <a:pPr lvl="0">
              <a:lnSpc>
                <a:spcPct val="170000"/>
              </a:lnSpc>
              <a:buFont typeface="+mj-lt"/>
              <a:buAutoNum type="arabicPeriod"/>
            </a:pPr>
            <a:r>
              <a:rPr lang="en-US" sz="1400" dirty="0" smtClean="0"/>
              <a:t>Which fund is the primary source of funding for the Law Department in the Mayor’s Cabinet? </a:t>
            </a:r>
          </a:p>
          <a:p>
            <a:pPr>
              <a:lnSpc>
                <a:spcPct val="170000"/>
              </a:lnSpc>
              <a:buFont typeface="+mj-lt"/>
              <a:buAutoNum type="arabicPeriod"/>
            </a:pPr>
            <a:r>
              <a:rPr lang="en-US" sz="1400" dirty="0" smtClean="0"/>
              <a:t>How much will Boston Public Library spend on office furniture in FY 2015?</a:t>
            </a:r>
            <a:endParaRPr lang="en-US" sz="1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0" y="1066800"/>
            <a:ext cx="5334000" cy="5135563"/>
          </a:xfrm>
        </p:spPr>
        <p:txBody>
          <a:bodyPr>
            <a:noAutofit/>
          </a:bodyPr>
          <a:lstStyle/>
          <a:p>
            <a:pPr>
              <a:buFont typeface="Wingdings" pitchFamily="2" charset="2"/>
              <a:buChar char="§"/>
            </a:pPr>
            <a:endParaRPr lang="en-US" sz="2400" dirty="0" smtClean="0"/>
          </a:p>
          <a:p>
            <a:pPr>
              <a:buFont typeface="Wingdings" pitchFamily="2" charset="2"/>
              <a:buChar char="§"/>
            </a:pPr>
            <a:r>
              <a:rPr lang="en-US" sz="2400" dirty="0" smtClean="0"/>
              <a:t>New York, Chicago,  Boston</a:t>
            </a:r>
          </a:p>
          <a:p>
            <a:pPr>
              <a:buFont typeface="Wingdings" pitchFamily="2" charset="2"/>
              <a:buChar char="§"/>
            </a:pPr>
            <a:r>
              <a:rPr lang="en-US" sz="2400" dirty="0" smtClean="0"/>
              <a:t>San Francisco, Alameda County</a:t>
            </a:r>
          </a:p>
          <a:p>
            <a:pPr>
              <a:buFont typeface="Wingdings" pitchFamily="2" charset="2"/>
              <a:buChar char="§"/>
            </a:pPr>
            <a:r>
              <a:rPr lang="en-US" sz="2400" dirty="0" smtClean="0"/>
              <a:t>220+ Cities  &amp; 39+ States</a:t>
            </a:r>
          </a:p>
          <a:p>
            <a:pPr>
              <a:buFont typeface="Wingdings" pitchFamily="2" charset="2"/>
              <a:buChar char="§"/>
            </a:pPr>
            <a:r>
              <a:rPr lang="en-US" sz="2400" dirty="0" smtClean="0"/>
              <a:t>Districts/Offices</a:t>
            </a:r>
          </a:p>
          <a:p>
            <a:pPr>
              <a:buNone/>
            </a:pPr>
            <a:endParaRPr lang="en-US" sz="800" dirty="0" smtClean="0"/>
          </a:p>
          <a:p>
            <a:pPr>
              <a:buNone/>
            </a:pPr>
            <a:endParaRPr lang="en-US" sz="800" i="1" dirty="0" smtClean="0"/>
          </a:p>
          <a:p>
            <a:pPr>
              <a:buNone/>
            </a:pPr>
            <a:r>
              <a:rPr lang="en-US" sz="2400" b="1" i="1" dirty="0" smtClean="0">
                <a:solidFill>
                  <a:srgbClr val="C00000"/>
                </a:solidFill>
              </a:rPr>
              <a:t>Resources:</a:t>
            </a:r>
          </a:p>
          <a:p>
            <a:pPr>
              <a:buNone/>
            </a:pPr>
            <a:r>
              <a:rPr lang="en-US" sz="2000" i="1" dirty="0" smtClean="0">
                <a:hlinkClick r:id="rId3"/>
              </a:rPr>
              <a:t>http://opendatahandbook.org</a:t>
            </a:r>
            <a:endParaRPr lang="en-US" sz="2000" i="1" dirty="0" smtClean="0"/>
          </a:p>
          <a:p>
            <a:pPr>
              <a:buNone/>
            </a:pPr>
            <a:r>
              <a:rPr lang="en-US" sz="2000" i="1" dirty="0" smtClean="0">
                <a:hlinkClick r:id="rId4"/>
              </a:rPr>
              <a:t>http://www.socrata.com</a:t>
            </a:r>
            <a:endParaRPr lang="en-US" sz="2000" i="1" dirty="0" smtClean="0"/>
          </a:p>
        </p:txBody>
      </p:sp>
      <p:sp>
        <p:nvSpPr>
          <p:cNvPr id="16" name="Title 10"/>
          <p:cNvSpPr txBox="1">
            <a:spLocks/>
          </p:cNvSpPr>
          <p:nvPr/>
        </p:nvSpPr>
        <p:spPr>
          <a:xfrm>
            <a:off x="381000" y="0"/>
            <a:ext cx="8229600"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What Are Other Cities Doing and Why?</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pic>
        <p:nvPicPr>
          <p:cNvPr id="10" name="Picture 9"/>
          <p:cNvPicPr/>
          <p:nvPr/>
        </p:nvPicPr>
        <p:blipFill>
          <a:blip r:embed="rId5" cstate="print"/>
          <a:srcRect l="55288" t="8000" r="6090" b="83238"/>
          <a:stretch>
            <a:fillRect/>
          </a:stretch>
        </p:blipFill>
        <p:spPr bwMode="auto">
          <a:xfrm>
            <a:off x="4572000" y="1066799"/>
            <a:ext cx="4343400" cy="654627"/>
          </a:xfrm>
          <a:prstGeom prst="rect">
            <a:avLst/>
          </a:prstGeom>
          <a:noFill/>
          <a:ln w="9525">
            <a:solidFill>
              <a:schemeClr val="accent1"/>
            </a:solidFill>
            <a:miter lim="800000"/>
            <a:headEnd/>
            <a:tailEnd/>
          </a:ln>
        </p:spPr>
      </p:pic>
      <p:pic>
        <p:nvPicPr>
          <p:cNvPr id="11" name="Picture 10"/>
          <p:cNvPicPr/>
          <p:nvPr/>
        </p:nvPicPr>
        <p:blipFill>
          <a:blip r:embed="rId5" cstate="print"/>
          <a:srcRect l="64944" t="36901" r="6090" b="26721"/>
          <a:stretch>
            <a:fillRect/>
          </a:stretch>
        </p:blipFill>
        <p:spPr bwMode="auto">
          <a:xfrm>
            <a:off x="4572000" y="1676400"/>
            <a:ext cx="4343400" cy="4572000"/>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1757147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66800"/>
            <a:ext cx="7467600" cy="5486400"/>
          </a:xfrm>
        </p:spPr>
        <p:txBody>
          <a:bodyPr>
            <a:normAutofit/>
          </a:bodyPr>
          <a:lstStyle/>
          <a:p>
            <a:pPr>
              <a:buNone/>
            </a:pPr>
            <a:r>
              <a:rPr lang="en-US" sz="2400" b="1" u="sng" dirty="0" smtClean="0">
                <a:solidFill>
                  <a:srgbClr val="C00000"/>
                </a:solidFill>
              </a:rPr>
              <a:t>Pilot Online</a:t>
            </a:r>
            <a:r>
              <a:rPr lang="en-US" sz="2400" b="1" dirty="0" smtClean="0">
                <a:solidFill>
                  <a:srgbClr val="C00000"/>
                </a:solidFill>
              </a:rPr>
              <a:t>:  </a:t>
            </a:r>
            <a:r>
              <a:rPr lang="en-US" sz="2400" b="1" dirty="0" smtClean="0">
                <a:solidFill>
                  <a:srgbClr val="002060"/>
                </a:solidFill>
              </a:rPr>
              <a:t>12/15/14 – 6/30/15</a:t>
            </a:r>
          </a:p>
          <a:p>
            <a:pPr>
              <a:buFont typeface="Wingdings" pitchFamily="2" charset="2"/>
              <a:buChar char="§"/>
            </a:pPr>
            <a:r>
              <a:rPr lang="en-US" sz="2400" dirty="0" smtClean="0"/>
              <a:t>Adv Excel + “Office Hours” 3x per week, 12/2</a:t>
            </a:r>
          </a:p>
          <a:p>
            <a:pPr>
              <a:buFont typeface="Wingdings" pitchFamily="2" charset="2"/>
              <a:buChar char="§"/>
            </a:pPr>
            <a:r>
              <a:rPr lang="en-US" sz="2400" dirty="0" smtClean="0"/>
              <a:t>Open Data Open House, 12/16</a:t>
            </a:r>
          </a:p>
          <a:p>
            <a:pPr>
              <a:buFont typeface="Wingdings" pitchFamily="2" charset="2"/>
              <a:buChar char="§"/>
            </a:pPr>
            <a:r>
              <a:rPr lang="en-US" sz="2400" dirty="0" smtClean="0"/>
              <a:t>Council Item 11/18</a:t>
            </a:r>
          </a:p>
          <a:p>
            <a:pPr>
              <a:buFont typeface="Wingdings" pitchFamily="2" charset="2"/>
              <a:buChar char="§"/>
            </a:pPr>
            <a:endParaRPr lang="en-US" sz="2400" dirty="0" smtClean="0"/>
          </a:p>
          <a:p>
            <a:pPr>
              <a:buNone/>
            </a:pPr>
            <a:r>
              <a:rPr lang="en-US" sz="2400" b="1" u="sng" dirty="0" smtClean="0">
                <a:solidFill>
                  <a:srgbClr val="C00000"/>
                </a:solidFill>
              </a:rPr>
              <a:t>Hack-A-Thons </a:t>
            </a:r>
            <a:r>
              <a:rPr lang="en-US" sz="2400" b="1" u="sng" dirty="0" smtClean="0">
                <a:solidFill>
                  <a:srgbClr val="C00000"/>
                </a:solidFill>
                <a:sym typeface="Wingdings" pitchFamily="2" charset="2"/>
              </a:rPr>
              <a:t> </a:t>
            </a:r>
            <a:r>
              <a:rPr lang="en-US" sz="2400" b="1" u="sng" dirty="0" err="1" smtClean="0">
                <a:solidFill>
                  <a:srgbClr val="C00000"/>
                </a:solidFill>
                <a:sym typeface="Wingdings" pitchFamily="2" charset="2"/>
              </a:rPr>
              <a:t>Workplan</a:t>
            </a:r>
            <a:r>
              <a:rPr lang="en-US" sz="2400" b="1" u="sng" dirty="0" smtClean="0">
                <a:solidFill>
                  <a:srgbClr val="C00000"/>
                </a:solidFill>
                <a:sym typeface="Wingdings" pitchFamily="2" charset="2"/>
              </a:rPr>
              <a:t> meeting</a:t>
            </a:r>
            <a:endParaRPr lang="en-US" sz="2400" b="1" u="sng" dirty="0" smtClean="0">
              <a:solidFill>
                <a:srgbClr val="C00000"/>
              </a:solidFill>
            </a:endParaRPr>
          </a:p>
          <a:p>
            <a:pPr>
              <a:buFont typeface="Wingdings" pitchFamily="2" charset="2"/>
              <a:buChar char="§"/>
            </a:pPr>
            <a:r>
              <a:rPr lang="en-US" sz="2400" dirty="0" smtClean="0"/>
              <a:t>September &amp; October: City Staff; Climate Action &amp; OED</a:t>
            </a:r>
          </a:p>
          <a:p>
            <a:pPr>
              <a:buFont typeface="Wingdings" pitchFamily="2" charset="2"/>
              <a:buChar char="§"/>
            </a:pPr>
            <a:r>
              <a:rPr lang="en-US" sz="2400" dirty="0" smtClean="0"/>
              <a:t>November &amp; December:</a:t>
            </a:r>
          </a:p>
          <a:p>
            <a:pPr>
              <a:buNone/>
            </a:pPr>
            <a:r>
              <a:rPr lang="en-US" sz="2400" dirty="0" smtClean="0"/>
              <a:t>	City Staff; Community: Low-Income, Business,  Block Captain</a:t>
            </a:r>
          </a:p>
          <a:p>
            <a:pPr>
              <a:buNone/>
            </a:pPr>
            <a:endParaRPr lang="en-US" sz="2400" dirty="0" smtClean="0"/>
          </a:p>
          <a:p>
            <a:pPr>
              <a:buNone/>
            </a:pPr>
            <a:endParaRPr lang="en-US" dirty="0"/>
          </a:p>
        </p:txBody>
      </p:sp>
      <p:sp>
        <p:nvSpPr>
          <p:cNvPr id="14340" name="AutoShape 4" descr="Image result for presidio graduate schoo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Image result for presidio graduate schoo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44" name="Picture 8" descr="https://www.presidioedu.org/sites/all/themes/pgs/logo.png"/>
          <p:cNvPicPr>
            <a:picLocks noChangeAspect="1" noChangeArrowheads="1"/>
          </p:cNvPicPr>
          <p:nvPr/>
        </p:nvPicPr>
        <p:blipFill>
          <a:blip r:embed="rId3" cstate="print"/>
          <a:srcRect/>
          <a:stretch>
            <a:fillRect/>
          </a:stretch>
        </p:blipFill>
        <p:spPr bwMode="auto">
          <a:xfrm>
            <a:off x="6520872" y="2590800"/>
            <a:ext cx="2336799" cy="838200"/>
          </a:xfrm>
          <a:prstGeom prst="rect">
            <a:avLst/>
          </a:prstGeom>
          <a:noFill/>
        </p:spPr>
      </p:pic>
      <p:pic>
        <p:nvPicPr>
          <p:cNvPr id="14346" name="Picture 10" descr="http://www.berkeley.edu/brand/img/logos/primarylogo.png"/>
          <p:cNvPicPr>
            <a:picLocks noChangeAspect="1" noChangeArrowheads="1"/>
          </p:cNvPicPr>
          <p:nvPr/>
        </p:nvPicPr>
        <p:blipFill>
          <a:blip r:embed="rId4" cstate="print"/>
          <a:srcRect/>
          <a:stretch>
            <a:fillRect/>
          </a:stretch>
        </p:blipFill>
        <p:spPr bwMode="auto">
          <a:xfrm>
            <a:off x="7086600" y="3505201"/>
            <a:ext cx="2971800" cy="928688"/>
          </a:xfrm>
          <a:prstGeom prst="rect">
            <a:avLst/>
          </a:prstGeom>
          <a:noFill/>
        </p:spPr>
      </p:pic>
      <p:pic>
        <p:nvPicPr>
          <p:cNvPr id="12" name="Picture 11" descr="CityofBerkeley-logo.jpg"/>
          <p:cNvPicPr>
            <a:picLocks noChangeAspect="1"/>
          </p:cNvPicPr>
          <p:nvPr/>
        </p:nvPicPr>
        <p:blipFill>
          <a:blip r:embed="rId5" cstate="print"/>
          <a:stretch>
            <a:fillRect/>
          </a:stretch>
        </p:blipFill>
        <p:spPr>
          <a:xfrm>
            <a:off x="7239000" y="990600"/>
            <a:ext cx="1524000" cy="1524000"/>
          </a:xfrm>
          <a:prstGeom prst="rect">
            <a:avLst/>
          </a:prstGeom>
        </p:spPr>
      </p:pic>
      <p:sp>
        <p:nvSpPr>
          <p:cNvPr id="13" name="Title 10"/>
          <p:cNvSpPr txBox="1">
            <a:spLocks/>
          </p:cNvSpPr>
          <p:nvPr/>
        </p:nvSpPr>
        <p:spPr>
          <a:xfrm>
            <a:off x="381000" y="0"/>
            <a:ext cx="8229600" cy="762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What is CoB</a:t>
            </a:r>
            <a:r>
              <a:rPr kumimoji="0" lang="en-US" sz="3600" b="1" i="0" u="none" strike="noStrike" kern="1200" cap="none" spc="0" normalizeH="0" noProof="0" dirty="0" smtClean="0">
                <a:ln>
                  <a:noFill/>
                </a:ln>
                <a:solidFill>
                  <a:srgbClr val="C00000"/>
                </a:solidFill>
                <a:effectLst/>
                <a:uLnTx/>
                <a:uFillTx/>
                <a:latin typeface="+mj-lt"/>
                <a:ea typeface="+mj-ea"/>
                <a:cs typeface="+mj-cs"/>
              </a:rPr>
              <a:t> Doing</a:t>
            </a:r>
            <a:r>
              <a:rPr kumimoji="0" lang="en-US" sz="3600" b="1" i="0" u="none" strike="noStrike" kern="1200" cap="none" spc="0" normalizeH="0" baseline="0" noProof="0" dirty="0" smtClean="0">
                <a:ln>
                  <a:noFill/>
                </a:ln>
                <a:solidFill>
                  <a:srgbClr val="C00000"/>
                </a:solidFill>
                <a:effectLst/>
                <a:uLnTx/>
                <a:uFillTx/>
                <a:latin typeface="+mj-lt"/>
                <a:ea typeface="+mj-ea"/>
                <a:cs typeface="+mj-cs"/>
              </a:rPr>
              <a:t>?  </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pic>
        <p:nvPicPr>
          <p:cNvPr id="15" name="Picture 14"/>
          <p:cNvPicPr/>
          <p:nvPr/>
        </p:nvPicPr>
        <p:blipFill>
          <a:blip r:embed="rId6" cstate="print"/>
          <a:srcRect l="89033" t="83597" r="6800" b="6445"/>
          <a:stretch>
            <a:fillRect/>
          </a:stretch>
        </p:blipFill>
        <p:spPr bwMode="auto">
          <a:xfrm>
            <a:off x="7543800" y="4724400"/>
            <a:ext cx="1371600" cy="152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3" cstate="print"/>
          <a:srcRect l="12680" t="17200" r="56383" b="33667"/>
          <a:stretch>
            <a:fillRect/>
          </a:stretch>
        </p:blipFill>
        <p:spPr bwMode="auto">
          <a:xfrm>
            <a:off x="0" y="685800"/>
            <a:ext cx="9144000" cy="6172200"/>
          </a:xfrm>
          <a:prstGeom prst="rect">
            <a:avLst/>
          </a:prstGeom>
          <a:noFill/>
          <a:ln w="9525">
            <a:solidFill>
              <a:schemeClr val="accent1">
                <a:shade val="50000"/>
              </a:schemeClr>
            </a:solidFill>
            <a:miter lim="800000"/>
            <a:headEnd/>
            <a:tailEnd/>
          </a:ln>
        </p:spPr>
      </p:pic>
      <p:sp>
        <p:nvSpPr>
          <p:cNvPr id="11" name="Title 10"/>
          <p:cNvSpPr txBox="1">
            <a:spLocks/>
          </p:cNvSpPr>
          <p:nvPr/>
        </p:nvSpPr>
        <p:spPr>
          <a:xfrm>
            <a:off x="0" y="0"/>
            <a:ext cx="9144000" cy="8382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C00000"/>
                </a:solidFill>
                <a:effectLst/>
                <a:uLnTx/>
                <a:uFillTx/>
                <a:latin typeface="+mj-lt"/>
                <a:ea typeface="+mj-ea"/>
                <a:cs typeface="+mj-cs"/>
              </a:rPr>
              <a:t>Why Are We Doing This Now? </a:t>
            </a:r>
            <a:endParaRPr kumimoji="0" lang="en-US" sz="3600" b="1" i="0" u="none" strike="noStrike" kern="1200" cap="none" spc="0" normalizeH="0" baseline="0" noProof="0" dirty="0">
              <a:ln>
                <a:noFill/>
              </a:ln>
              <a:solidFill>
                <a:srgbClr val="002060"/>
              </a:solidFill>
              <a:effectLst/>
              <a:uLnTx/>
              <a:uFillTx/>
              <a:latin typeface="+mj-lt"/>
              <a:ea typeface="+mj-ea"/>
              <a:cs typeface="+mj-cs"/>
            </a:endParaRPr>
          </a:p>
        </p:txBody>
      </p:sp>
      <p:sp>
        <p:nvSpPr>
          <p:cNvPr id="13" name="Down Arrow 12"/>
          <p:cNvSpPr/>
          <p:nvPr/>
        </p:nvSpPr>
        <p:spPr>
          <a:xfrm flipV="1">
            <a:off x="3657600" y="4648200"/>
            <a:ext cx="304800" cy="4572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57200" y="6172200"/>
            <a:ext cx="914400" cy="381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flipV="1">
            <a:off x="7772400" y="3657600"/>
            <a:ext cx="304800" cy="457200"/>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2060"/>
                </a:solidFill>
              </a:rPr>
              <a:t>What Questions Can Our ODP Answer?</a:t>
            </a:r>
            <a:endParaRPr lang="en-US" b="1" dirty="0">
              <a:solidFill>
                <a:srgbClr val="002060"/>
              </a:solidFill>
            </a:endParaRPr>
          </a:p>
        </p:txBody>
      </p:sp>
      <p:pic>
        <p:nvPicPr>
          <p:cNvPr id="1026" name="Picture 2">
            <a:hlinkClick r:id="rId3"/>
          </p:cNvPr>
          <p:cNvPicPr>
            <a:picLocks noGrp="1" noChangeAspect="1" noChangeArrowheads="1"/>
          </p:cNvPicPr>
          <p:nvPr>
            <p:ph idx="1"/>
          </p:nvPr>
        </p:nvPicPr>
        <p:blipFill>
          <a:blip r:embed="rId4" cstate="print"/>
          <a:srcRect/>
          <a:stretch>
            <a:fillRect/>
          </a:stretch>
        </p:blipFill>
        <p:spPr bwMode="auto">
          <a:xfrm>
            <a:off x="304800" y="990600"/>
            <a:ext cx="8541696" cy="5043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b="1" dirty="0" smtClean="0">
                <a:solidFill>
                  <a:srgbClr val="C00000"/>
                </a:solidFill>
              </a:rPr>
              <a:t>Which Tree SRs Were Closed Last Week? </a:t>
            </a:r>
            <a:endParaRPr lang="en-US" b="1" dirty="0">
              <a:solidFill>
                <a:srgbClr val="C00000"/>
              </a:solidFill>
            </a:endParaRPr>
          </a:p>
        </p:txBody>
      </p:sp>
      <p:pic>
        <p:nvPicPr>
          <p:cNvPr id="1026" name="Picture 2"/>
          <p:cNvPicPr>
            <a:picLocks noChangeAspect="1" noChangeArrowheads="1"/>
          </p:cNvPicPr>
          <p:nvPr/>
        </p:nvPicPr>
        <p:blipFill>
          <a:blip r:embed="rId3" cstate="print"/>
          <a:srcRect l="2417" t="6897" r="28314" b="86991"/>
          <a:stretch>
            <a:fillRect/>
          </a:stretch>
        </p:blipFill>
        <p:spPr bwMode="auto">
          <a:xfrm>
            <a:off x="0" y="927037"/>
            <a:ext cx="5791200" cy="59696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6363" t="27833" r="15014" b="37411"/>
          <a:stretch>
            <a:fillRect/>
          </a:stretch>
        </p:blipFill>
        <p:spPr bwMode="auto">
          <a:xfrm>
            <a:off x="0" y="1447800"/>
            <a:ext cx="9144000" cy="5410200"/>
          </a:xfrm>
          <a:prstGeom prst="rect">
            <a:avLst/>
          </a:prstGeom>
          <a:noFill/>
          <a:ln w="9525">
            <a:noFill/>
            <a:miter lim="800000"/>
            <a:headEnd/>
            <a:tailEnd/>
          </a:ln>
        </p:spPr>
      </p:pic>
      <p:sp>
        <p:nvSpPr>
          <p:cNvPr id="8" name="TextBox 7"/>
          <p:cNvSpPr txBox="1"/>
          <p:nvPr/>
        </p:nvSpPr>
        <p:spPr>
          <a:xfrm>
            <a:off x="3810000" y="990600"/>
            <a:ext cx="5029200" cy="461665"/>
          </a:xfrm>
          <a:prstGeom prst="rect">
            <a:avLst/>
          </a:prstGeom>
          <a:noFill/>
        </p:spPr>
        <p:txBody>
          <a:bodyPr wrap="square" rtlCol="0">
            <a:spAutoFit/>
          </a:bodyPr>
          <a:lstStyle/>
          <a:p>
            <a:r>
              <a:rPr lang="en-US" sz="2400" dirty="0" smtClean="0">
                <a:solidFill>
                  <a:srgbClr val="C00000"/>
                </a:solidFill>
              </a:rPr>
              <a:t>:</a:t>
            </a:r>
            <a:r>
              <a:rPr lang="en-US" sz="2400" dirty="0" smtClean="0">
                <a:solidFill>
                  <a:srgbClr val="002060"/>
                </a:solidFill>
              </a:rPr>
              <a:t> 311 Service Requests</a:t>
            </a:r>
            <a:endParaRPr lang="en-US" sz="2400" dirty="0">
              <a:solidFill>
                <a:srgbClr val="00206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8902</TotalTime>
  <Words>2857</Words>
  <Application>Microsoft Office PowerPoint</Application>
  <PresentationFormat>On-screen Show (4:3)</PresentationFormat>
  <Paragraphs>345</Paragraphs>
  <Slides>44</Slides>
  <Notes>39</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Open Data Portal (ODP):  Pilot Project</vt:lpstr>
      <vt:lpstr>Slide 2</vt:lpstr>
      <vt:lpstr>What Is Open Data?   Why Is It Important?</vt:lpstr>
      <vt:lpstr>What Is An Open Data Portal (ODP)?</vt:lpstr>
      <vt:lpstr>Slide 5</vt:lpstr>
      <vt:lpstr>Slide 6</vt:lpstr>
      <vt:lpstr>Slide 7</vt:lpstr>
      <vt:lpstr>What Questions Can Our ODP Answer?</vt:lpstr>
      <vt:lpstr>Which Tree SRs Were Closed Last Week? </vt:lpstr>
      <vt:lpstr>Slide 10</vt:lpstr>
      <vt:lpstr>Slide 11</vt:lpstr>
      <vt:lpstr>What Are The Inspection Scores For Elmwood Restaurants? </vt:lpstr>
      <vt:lpstr>What Was CoB’s Utility Tax Revenue in 2013?</vt:lpstr>
      <vt:lpstr>Slide 14</vt:lpstr>
      <vt:lpstr>Slide 15</vt:lpstr>
      <vt:lpstr>Socrata Open Data API (SODA)</vt:lpstr>
      <vt:lpstr>SF311 Explorer App – Built on SF’s ODP using SODA</vt:lpstr>
      <vt:lpstr>Boston’s Open Budget App – Built on their ODP using SODA</vt:lpstr>
      <vt:lpstr>Slide 19</vt:lpstr>
      <vt:lpstr>In the Open Data Catalog</vt:lpstr>
      <vt:lpstr>Slide 21</vt:lpstr>
      <vt:lpstr>Slide 22</vt:lpstr>
      <vt:lpstr>Slide 23</vt:lpstr>
      <vt:lpstr>Socrata Sample Docs</vt:lpstr>
      <vt:lpstr>City of Berkeley Sample App</vt:lpstr>
      <vt:lpstr>Thank You For Your Time!</vt:lpstr>
      <vt:lpstr>How Do We Get Data Ready?</vt:lpstr>
      <vt:lpstr>What Questions Can Our ODP Answer?</vt:lpstr>
      <vt:lpstr>Hands-On: Follow Along With Cristi</vt:lpstr>
      <vt:lpstr>What Questions Can Our ODP Answer?</vt:lpstr>
      <vt:lpstr>What Questions can the Open 311 App Answer?</vt:lpstr>
      <vt:lpstr>What percentage of service requests have been for Street and Sidewalk Cleaning in the past 90 days?</vt:lpstr>
      <vt:lpstr>How many Damaged Property tickets were opened in the past 60 days?</vt:lpstr>
      <vt:lpstr>What is the % change between open and closed tickets for Graffiti Public Property in the past 30 days compared to the past year?</vt:lpstr>
      <vt:lpstr>How many General Request tickets were closed in the past 180 days?</vt:lpstr>
      <vt:lpstr>What is the ratio of open to closed Streetlight tickets in the past 60 days?</vt:lpstr>
      <vt:lpstr>What Questions can the Open 311 App Answer?</vt:lpstr>
      <vt:lpstr>What Questions Can Our Open Budget App Answer?</vt:lpstr>
      <vt:lpstr>How much will Boston Public Library spend on office furniture in FY 2015?</vt:lpstr>
      <vt:lpstr>Slide 40</vt:lpstr>
      <vt:lpstr>Which neighborhood will receive the most funding for their library improvement project for FY 2015?</vt:lpstr>
      <vt:lpstr>What are the funding sources for Boston Fire Department’s Capital Project program?</vt:lpstr>
      <vt:lpstr>Slide 43</vt:lpstr>
      <vt:lpstr>What Questions Can Our Open Budget App Answer?</vt:lpstr>
    </vt:vector>
  </TitlesOfParts>
  <Company>City of Berkeley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Project</dc:title>
  <dc:creator>erodriguez</dc:creator>
  <cp:lastModifiedBy>Cristi Delgado</cp:lastModifiedBy>
  <cp:revision>497</cp:revision>
  <dcterms:created xsi:type="dcterms:W3CDTF">2014-06-03T20:18:58Z</dcterms:created>
  <dcterms:modified xsi:type="dcterms:W3CDTF">2014-11-20T17:27:17Z</dcterms:modified>
</cp:coreProperties>
</file>